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7" r:id="rId3"/>
    <p:sldId id="278" r:id="rId4"/>
    <p:sldId id="276" r:id="rId5"/>
    <p:sldId id="279" r:id="rId6"/>
    <p:sldId id="275" r:id="rId7"/>
    <p:sldId id="281" r:id="rId8"/>
    <p:sldId id="282" r:id="rId9"/>
    <p:sldId id="264" r:id="rId10"/>
  </p:sldIdLst>
  <p:sldSz cx="9906000" cy="6858000" type="A4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CC00"/>
    <a:srgbClr val="0099FF"/>
    <a:srgbClr val="00CCFF"/>
    <a:srgbClr val="99CCFF"/>
    <a:srgbClr val="6699FF"/>
    <a:srgbClr val="0099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128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67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62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5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43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81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00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13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46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81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60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935C4-DEFB-4CA9-B9FC-815A9C500A73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893A-0F0E-4271-B23B-8F8220A0FD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70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44484AA-2AED-4F1F-B117-8DC69C77A3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534417" cy="180442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1CD17291-9F14-4CB0-8D9E-DA6FCF5565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781" y="5772910"/>
            <a:ext cx="5474219" cy="108509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D614772-43D4-425C-ACD0-4A7B605E134F}"/>
              </a:ext>
            </a:extLst>
          </p:cNvPr>
          <p:cNvSpPr txBox="1"/>
          <p:nvPr/>
        </p:nvSpPr>
        <p:spPr>
          <a:xfrm>
            <a:off x="527750" y="2283595"/>
            <a:ext cx="93782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Инновационно-производственная </a:t>
            </a:r>
            <a:endParaRPr lang="en-US" sz="30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3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инфраструктура поддержки </a:t>
            </a:r>
            <a:br>
              <a:rPr lang="ru-RU" sz="3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субъектов МСП – </a:t>
            </a:r>
            <a:r>
              <a:rPr lang="ru-RU" sz="3000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3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000" b="1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Алтайский центр кластерного развития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CE37339-BFF8-425A-A50C-FD13A9191212}"/>
              </a:ext>
            </a:extLst>
          </p:cNvPr>
          <p:cNvSpPr txBox="1"/>
          <p:nvPr/>
        </p:nvSpPr>
        <p:spPr>
          <a:xfrm>
            <a:off x="741471" y="5278294"/>
            <a:ext cx="65102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Ляхов Дмитрий Алексеевич</a:t>
            </a: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Директор </a:t>
            </a:r>
            <a:r>
              <a:rPr lang="ru-RU" sz="1500" dirty="0" smtClean="0">
                <a:latin typeface="Verdana" panose="020B0604030504040204" pitchFamily="34" charset="0"/>
                <a:ea typeface="Verdana" panose="020B0604030504040204" pitchFamily="34" charset="0"/>
              </a:rPr>
              <a:t>КАУ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</a:rPr>
              <a:t>«Алтайский центр кластерного развития»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C6199229-B209-4977-9EF7-CF3113586A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675" y="566712"/>
            <a:ext cx="4680000" cy="812986"/>
          </a:xfrm>
          <a:prstGeom prst="rect">
            <a:avLst/>
          </a:prstGeom>
        </p:spPr>
      </p:pic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8C2762D4-BDC0-4A1D-8817-D53DC9702B57}"/>
              </a:ext>
            </a:extLst>
          </p:cNvPr>
          <p:cNvCxnSpPr>
            <a:cxnSpLocks/>
          </p:cNvCxnSpPr>
          <p:nvPr/>
        </p:nvCxnSpPr>
        <p:spPr>
          <a:xfrm>
            <a:off x="657223" y="5086350"/>
            <a:ext cx="0" cy="1057655"/>
          </a:xfrm>
          <a:prstGeom prst="line">
            <a:avLst/>
          </a:prstGeom>
          <a:ln w="57150">
            <a:solidFill>
              <a:srgbClr val="99CC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2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C5AA1098-E62F-4F57-AEB8-6C47F03E66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74092" cy="1263094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:a16="http://schemas.microsoft.com/office/drawing/2014/main" xmlns="" id="{0F9E6FF2-4BB1-4381-A332-6BE0294D68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25" y="6098437"/>
            <a:ext cx="3831953" cy="75956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B86CE5D-A28A-4D92-A47D-C9AFDC22BF22}"/>
              </a:ext>
            </a:extLst>
          </p:cNvPr>
          <p:cNvSpPr txBox="1"/>
          <p:nvPr/>
        </p:nvSpPr>
        <p:spPr>
          <a:xfrm>
            <a:off x="2681682" y="1107214"/>
            <a:ext cx="51383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Направления </a:t>
            </a:r>
          </a:p>
          <a:p>
            <a:r>
              <a:rPr lang="ru-RU" sz="3200" b="1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деятельности АЦКР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D3166A2-9A0D-4E2B-B885-092A7FC95DC3}"/>
              </a:ext>
            </a:extLst>
          </p:cNvPr>
          <p:cNvSpPr txBox="1"/>
          <p:nvPr/>
        </p:nvSpPr>
        <p:spPr>
          <a:xfrm>
            <a:off x="636599" y="2327379"/>
            <a:ext cx="2520000" cy="90000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</a:rPr>
              <a:t>Центр кластерного </a:t>
            </a:r>
            <a:endParaRPr lang="en-US" sz="15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</a:rPr>
              <a:t>развития </a:t>
            </a:r>
          </a:p>
          <a:p>
            <a:pPr algn="ctr"/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</a:rPr>
              <a:t>(ЦКР)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E71C34E-913E-4C65-90B6-90821B0326A5}"/>
              </a:ext>
            </a:extLst>
          </p:cNvPr>
          <p:cNvSpPr txBox="1"/>
          <p:nvPr/>
        </p:nvSpPr>
        <p:spPr>
          <a:xfrm>
            <a:off x="636599" y="3320429"/>
            <a:ext cx="2520000" cy="1440000"/>
          </a:xfrm>
          <a:prstGeom prst="rect">
            <a:avLst/>
          </a:prstGeom>
          <a:solidFill>
            <a:srgbClr val="99CC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ru-RU" sz="1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Реализация </a:t>
            </a:r>
            <a:endParaRPr lang="en-US" sz="15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кластерной </a:t>
            </a:r>
            <a:endParaRPr lang="en-US" sz="15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политики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2FA637A-6010-46A0-A557-C4A71508CF6C}"/>
              </a:ext>
            </a:extLst>
          </p:cNvPr>
          <p:cNvSpPr txBox="1"/>
          <p:nvPr/>
        </p:nvSpPr>
        <p:spPr>
          <a:xfrm>
            <a:off x="3245499" y="2327379"/>
            <a:ext cx="2520000" cy="90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</a:rPr>
              <a:t>Региональный </a:t>
            </a:r>
          </a:p>
          <a:p>
            <a:pPr algn="ctr"/>
            <a:r>
              <a:rPr lang="ru-RU" sz="1500" b="1" dirty="0">
                <a:latin typeface="Verdana" panose="020B0604030504040204" pitchFamily="34" charset="0"/>
                <a:ea typeface="Verdana" panose="020B0604030504040204" pitchFamily="34" charset="0"/>
              </a:rPr>
              <a:t>центр инжиниринга </a:t>
            </a:r>
            <a:r>
              <a:rPr lang="ru-RU" sz="1500" dirty="0">
                <a:latin typeface="Verdana" panose="020B0604030504040204" pitchFamily="34" charset="0"/>
                <a:ea typeface="Verdana" panose="020B0604030504040204" pitchFamily="34" charset="0"/>
              </a:rPr>
              <a:t>(РЦИ)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70912D1-57E8-4658-9B91-BAD80E5476D9}"/>
              </a:ext>
            </a:extLst>
          </p:cNvPr>
          <p:cNvSpPr txBox="1"/>
          <p:nvPr/>
        </p:nvSpPr>
        <p:spPr>
          <a:xfrm>
            <a:off x="3245499" y="3320429"/>
            <a:ext cx="2520000" cy="1440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ru-RU" sz="1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Содействие </a:t>
            </a:r>
            <a:endParaRPr lang="en-US" sz="15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модернизации </a:t>
            </a:r>
            <a:endParaRPr lang="en-US" sz="15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</a:t>
            </a:r>
            <a:r>
              <a:rPr lang="ru-RU" sz="15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внедрению </a:t>
            </a:r>
            <a:endParaRPr lang="en-US" sz="15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инноваций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2C25021-CFA6-4E90-9366-CA8833F3CA74}"/>
              </a:ext>
            </a:extLst>
          </p:cNvPr>
          <p:cNvSpPr txBox="1"/>
          <p:nvPr/>
        </p:nvSpPr>
        <p:spPr>
          <a:xfrm>
            <a:off x="5855670" y="2322728"/>
            <a:ext cx="3420000" cy="90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ru-RU" sz="1300" b="1" dirty="0">
                <a:latin typeface="Verdana" panose="020B0604030504040204" pitchFamily="34" charset="0"/>
                <a:ea typeface="Verdana" panose="020B0604030504040204" pitchFamily="34" charset="0"/>
              </a:rPr>
              <a:t>Региональный центр</a:t>
            </a:r>
          </a:p>
          <a:p>
            <a:pPr algn="ctr"/>
            <a:r>
              <a:rPr lang="ru-RU" sz="1300" b="1" dirty="0">
                <a:latin typeface="Verdana" panose="020B0604030504040204" pitchFamily="34" charset="0"/>
                <a:ea typeface="Verdana" panose="020B0604030504040204" pitchFamily="34" charset="0"/>
              </a:rPr>
              <a:t> компетенций в сфере производительности труда </a:t>
            </a:r>
          </a:p>
          <a:p>
            <a:pPr algn="ctr"/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(РЦК)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6D3E025-10C9-41D4-AE16-864A9BCE285A}"/>
              </a:ext>
            </a:extLst>
          </p:cNvPr>
          <p:cNvSpPr txBox="1"/>
          <p:nvPr/>
        </p:nvSpPr>
        <p:spPr>
          <a:xfrm>
            <a:off x="0" y="5363968"/>
            <a:ext cx="990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Формирование условий для развития </a:t>
            </a:r>
          </a:p>
          <a:p>
            <a:pPr algn="ctr"/>
            <a:r>
              <a:rPr lang="ru-RU" b="1" dirty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инновационных предприятий региона </a:t>
            </a:r>
          </a:p>
          <a:p>
            <a:pPr algn="ctr"/>
            <a:r>
              <a:rPr lang="ru-RU" b="1" dirty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повышение их конкурентоспособности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DC75BE8-4881-4EE2-80B1-29EC0E792B0B}"/>
              </a:ext>
            </a:extLst>
          </p:cNvPr>
          <p:cNvSpPr txBox="1"/>
          <p:nvPr/>
        </p:nvSpPr>
        <p:spPr>
          <a:xfrm>
            <a:off x="5855669" y="3324064"/>
            <a:ext cx="3420000" cy="14400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Реализация регионального 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проекта Алтайского края 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«Адресная поддержка повышения производительности труда 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 предприятиях»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xmlns="" id="{4DDE14F8-E512-4226-B2CA-D68E2045D8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9" y="4947408"/>
            <a:ext cx="8280000" cy="34411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47F2786-1065-473E-970D-E8594E1166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9" y="1136545"/>
            <a:ext cx="1665726" cy="90000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C6199229-B209-4977-9EF7-CF3113586A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678" y="90140"/>
            <a:ext cx="4680000" cy="81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25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9ED4DC09-B3D9-4B87-B432-AD1F47B4D5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74092" cy="1263094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A9D7AE54-76DF-40BE-9E05-E84E8FD44C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25" y="6098437"/>
            <a:ext cx="3831953" cy="7595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4061881-757E-4E20-9984-3D976AC74039}"/>
              </a:ext>
            </a:extLst>
          </p:cNvPr>
          <p:cNvSpPr txBox="1"/>
          <p:nvPr/>
        </p:nvSpPr>
        <p:spPr>
          <a:xfrm>
            <a:off x="902664" y="3117212"/>
            <a:ext cx="4954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В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настоящее время в регионе функционируют </a:t>
            </a:r>
          </a:p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пять территориально-производственных кластеров </a:t>
            </a:r>
          </a:p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по приоритетным направлениям развития края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6FA9426-58B6-4B85-A1E1-E4947F934516}"/>
              </a:ext>
            </a:extLst>
          </p:cNvPr>
          <p:cNvSpPr txBox="1"/>
          <p:nvPr/>
        </p:nvSpPr>
        <p:spPr>
          <a:xfrm>
            <a:off x="5857218" y="3157402"/>
            <a:ext cx="3420000" cy="72000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Количество </a:t>
            </a: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участников 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кластерных объединений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9313AEA-13F9-4F11-B6E4-697B5E31E327}"/>
              </a:ext>
            </a:extLst>
          </p:cNvPr>
          <p:cNvSpPr txBox="1"/>
          <p:nvPr/>
        </p:nvSpPr>
        <p:spPr>
          <a:xfrm>
            <a:off x="5857218" y="3967692"/>
            <a:ext cx="34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Численность работающих </a:t>
            </a:r>
          </a:p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на предприятиях </a:t>
            </a:r>
          </a:p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кластеров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04D8690-790B-4109-9D67-958DD88809BD}"/>
              </a:ext>
            </a:extLst>
          </p:cNvPr>
          <p:cNvSpPr txBox="1"/>
          <p:nvPr/>
        </p:nvSpPr>
        <p:spPr>
          <a:xfrm>
            <a:off x="5857218" y="4776592"/>
            <a:ext cx="3420000" cy="72000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Ежегодный прирост </a:t>
            </a:r>
          </a:p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выручки предприятий </a:t>
            </a:r>
          </a:p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кластерных объединений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5A9FADB-0A26-4B10-B93D-E0798D73DB5C}"/>
              </a:ext>
            </a:extLst>
          </p:cNvPr>
          <p:cNvSpPr txBox="1"/>
          <p:nvPr/>
        </p:nvSpPr>
        <p:spPr>
          <a:xfrm>
            <a:off x="5857218" y="5588812"/>
            <a:ext cx="3420000" cy="72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Объем выручки</a:t>
            </a:r>
          </a:p>
          <a:p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в </a:t>
            </a: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2022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году составил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C32C3CC-9538-4785-8631-AC106A59F1CD}"/>
              </a:ext>
            </a:extLst>
          </p:cNvPr>
          <p:cNvSpPr txBox="1"/>
          <p:nvPr/>
        </p:nvSpPr>
        <p:spPr>
          <a:xfrm>
            <a:off x="528819" y="1771317"/>
            <a:ext cx="8427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ЦЕЛЬ: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413C62E-FE9E-4AB9-AAB5-11AFA390857E}"/>
              </a:ext>
            </a:extLst>
          </p:cNvPr>
          <p:cNvSpPr txBox="1"/>
          <p:nvPr/>
        </p:nvSpPr>
        <p:spPr>
          <a:xfrm>
            <a:off x="516119" y="1123874"/>
            <a:ext cx="78598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Центр кластерного</a:t>
            </a: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развития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EB59D0F1-A858-4083-AD6E-0EBAA2989798}"/>
              </a:ext>
            </a:extLst>
          </p:cNvPr>
          <p:cNvSpPr txBox="1"/>
          <p:nvPr/>
        </p:nvSpPr>
        <p:spPr>
          <a:xfrm>
            <a:off x="516119" y="2490030"/>
            <a:ext cx="949976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b="1" i="0" dirty="0">
                <a:solidFill>
                  <a:srgbClr val="99CC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Кластерная политика</a:t>
            </a:r>
            <a:r>
              <a:rPr lang="en-US" sz="3000" b="1" i="0" dirty="0">
                <a:solidFill>
                  <a:srgbClr val="99CC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3000" b="1" i="0" dirty="0">
                <a:solidFill>
                  <a:srgbClr val="99CC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Алтайского края </a:t>
            </a:r>
            <a:endParaRPr lang="ru-RU" sz="3000" b="1" dirty="0">
              <a:solidFill>
                <a:srgbClr val="99CC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B92A21B-A186-41A9-B490-6E6F71A2BED4}"/>
              </a:ext>
            </a:extLst>
          </p:cNvPr>
          <p:cNvSpPr txBox="1"/>
          <p:nvPr/>
        </p:nvSpPr>
        <p:spPr>
          <a:xfrm>
            <a:off x="8253573" y="3257747"/>
            <a:ext cx="1440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118</a:t>
            </a:r>
            <a:endParaRPr lang="ru-RU" sz="3000" b="1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FE7F189-1E80-40CB-9C19-4E663CB7C7B8}"/>
              </a:ext>
            </a:extLst>
          </p:cNvPr>
          <p:cNvSpPr txBox="1"/>
          <p:nvPr/>
        </p:nvSpPr>
        <p:spPr>
          <a:xfrm>
            <a:off x="7931267" y="3932837"/>
            <a:ext cx="1440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Более</a:t>
            </a:r>
            <a:r>
              <a:rPr lang="en-US" sz="3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ru-RU" sz="3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1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ru-RU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тыс. человек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9C7EF7A-7C4E-4E4E-95F4-2B218B17499F}"/>
              </a:ext>
            </a:extLst>
          </p:cNvPr>
          <p:cNvSpPr txBox="1"/>
          <p:nvPr/>
        </p:nvSpPr>
        <p:spPr>
          <a:xfrm>
            <a:off x="8178928" y="4771880"/>
            <a:ext cx="1440000" cy="72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3-5</a:t>
            </a:r>
            <a:r>
              <a:rPr lang="ru-RU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%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87999553-BAF8-43C3-8776-155DA0E7DE3D}"/>
              </a:ext>
            </a:extLst>
          </p:cNvPr>
          <p:cNvSpPr txBox="1"/>
          <p:nvPr/>
        </p:nvSpPr>
        <p:spPr>
          <a:xfrm>
            <a:off x="7931267" y="5548294"/>
            <a:ext cx="1440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более </a:t>
            </a:r>
            <a:r>
              <a:rPr lang="ru-RU" sz="3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</a:t>
            </a:r>
            <a:endParaRPr lang="ru-RU" sz="125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млрд рублей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2496179-8B0F-4CB3-90B4-4E8FF16F29C3}"/>
              </a:ext>
            </a:extLst>
          </p:cNvPr>
          <p:cNvSpPr txBox="1"/>
          <p:nvPr/>
        </p:nvSpPr>
        <p:spPr>
          <a:xfrm>
            <a:off x="1247775" y="1773915"/>
            <a:ext cx="812349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реализация региональной кластерной политики и содействие </a:t>
            </a:r>
          </a:p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формированию экономических условий, способствующих инновационно-</a:t>
            </a:r>
          </a:p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технологическому и экономическому развитию предприятий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6199229-B209-4977-9EF7-CF3113586A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678" y="69466"/>
            <a:ext cx="4680000" cy="812986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66113F62-E2F1-4648-9FC2-851C32D2D3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327" y="3955923"/>
            <a:ext cx="1255688" cy="106710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5749EC2-8F57-4B24-A4E2-83A70608D3D7}"/>
              </a:ext>
            </a:extLst>
          </p:cNvPr>
          <p:cNvSpPr txBox="1"/>
          <p:nvPr/>
        </p:nvSpPr>
        <p:spPr>
          <a:xfrm>
            <a:off x="174985" y="7658356"/>
            <a:ext cx="252918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Verdana" panose="020B0604030504040204" pitchFamily="34" charset="0"/>
                <a:ea typeface="Verdana" panose="020B0604030504040204" pitchFamily="34" charset="0"/>
              </a:rPr>
              <a:t>Создан в 2010 году</a:t>
            </a:r>
          </a:p>
          <a:p>
            <a:endParaRPr lang="ru-RU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DE69C231-D68A-4C86-9CB7-8E5823DEAF1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19" y="3928033"/>
            <a:ext cx="1102729" cy="1083230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42E85ABC-72C5-474F-A0CF-E377D47E71C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941" y="5544501"/>
            <a:ext cx="1526795" cy="808621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D3B1C274-E5A7-4CD1-83F2-9674951643F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5617897"/>
            <a:ext cx="1757902" cy="705762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xmlns="" id="{C50DABB9-C62E-419D-8BD0-EAE18498E41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4993" y="3967692"/>
            <a:ext cx="1832228" cy="104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63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A78DD8EC-6BAD-4B63-A42A-95EE0578D7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74092" cy="1263094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xmlns="" id="{20BB9EA1-2A0D-4D9E-AF8F-97FBDA0D6EF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0"/>
          <a:stretch/>
        </p:blipFill>
        <p:spPr>
          <a:xfrm>
            <a:off x="6612425" y="2248499"/>
            <a:ext cx="2988000" cy="443841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4D5AAFE-5C75-4805-B023-32E73402BD1D}"/>
              </a:ext>
            </a:extLst>
          </p:cNvPr>
          <p:cNvSpPr txBox="1"/>
          <p:nvPr/>
        </p:nvSpPr>
        <p:spPr>
          <a:xfrm>
            <a:off x="6933107" y="4467705"/>
            <a:ext cx="23774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стоимости услуги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FC6D5540-AB38-4B79-909C-D9A458725B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25" y="6098437"/>
            <a:ext cx="3831953" cy="75956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0A979D59-595D-4E27-958F-94F397C2D1B7}"/>
              </a:ext>
            </a:extLst>
          </p:cNvPr>
          <p:cNvSpPr txBox="1"/>
          <p:nvPr/>
        </p:nvSpPr>
        <p:spPr>
          <a:xfrm>
            <a:off x="529903" y="2273037"/>
            <a:ext cx="586278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500" b="1" dirty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ЦЕЛЬ:</a:t>
            </a:r>
            <a:endParaRPr lang="ru-RU" sz="15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5F136F7-F7C4-454B-BA69-12DF1AD26EB3}"/>
              </a:ext>
            </a:extLst>
          </p:cNvPr>
          <p:cNvSpPr txBox="1"/>
          <p:nvPr/>
        </p:nvSpPr>
        <p:spPr>
          <a:xfrm>
            <a:off x="2372673" y="1057199"/>
            <a:ext cx="785985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Региональный центр инжиниринга (РЦИ)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AB33813E-0975-4F85-B4F7-73CB69775D3A}"/>
              </a:ext>
            </a:extLst>
          </p:cNvPr>
          <p:cNvSpPr txBox="1"/>
          <p:nvPr/>
        </p:nvSpPr>
        <p:spPr>
          <a:xfrm>
            <a:off x="6968339" y="3635599"/>
            <a:ext cx="23069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до </a:t>
            </a:r>
            <a:r>
              <a:rPr lang="ru-RU" sz="4000" b="1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85</a:t>
            </a:r>
            <a:r>
              <a:rPr lang="ru-RU" sz="3200" b="1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%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248AFD36-3DF5-4AF8-9FE3-CF6AB1E7F2A1}"/>
              </a:ext>
            </a:extLst>
          </p:cNvPr>
          <p:cNvSpPr txBox="1"/>
          <p:nvPr/>
        </p:nvSpPr>
        <p:spPr>
          <a:xfrm>
            <a:off x="6730133" y="3140632"/>
            <a:ext cx="2753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*финансирование 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53E39F2C-B600-418F-94A0-C89B38FF609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9" y="1203220"/>
            <a:ext cx="1639320" cy="90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BBE1188-B027-4743-A220-9E1D303302F0}"/>
              </a:ext>
            </a:extLst>
          </p:cNvPr>
          <p:cNvSpPr txBox="1"/>
          <p:nvPr/>
        </p:nvSpPr>
        <p:spPr>
          <a:xfrm>
            <a:off x="1249421" y="2202074"/>
            <a:ext cx="56368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поддержка производственных предприятий </a:t>
            </a: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 Алтайского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края </a:t>
            </a: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в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вопросах развития, модернизации </a:t>
            </a: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и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внедрения инноваций, посредством </a:t>
            </a:r>
            <a:r>
              <a:rPr lang="ru-RU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софинансирования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следующих услуг</a:t>
            </a: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endParaRPr lang="ru-RU" sz="120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C6199229-B209-4977-9EF7-CF3113586A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807" y="129159"/>
            <a:ext cx="4680000" cy="812986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416012" y="3326823"/>
            <a:ext cx="6090557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99CC00"/>
                </a:solidFill>
                <a:latin typeface="Verdana" pitchFamily="34" charset="0"/>
                <a:ea typeface="Verdana" pitchFamily="34" charset="0"/>
              </a:rPr>
              <a:t>сертификация </a:t>
            </a:r>
            <a:r>
              <a:rPr lang="ru-RU" sz="1400" dirty="0" smtClean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декларирование выпускаемой продукции</a:t>
            </a:r>
            <a:r>
              <a:rPr lang="ru-RU" sz="1400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патентные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услуги</a:t>
            </a:r>
            <a:r>
              <a:rPr lang="ru-RU" sz="1400" kern="0" spc="-20" dirty="0" smtClean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разработка </a:t>
            </a:r>
            <a:r>
              <a:rPr lang="ru-RU" sz="1400" dirty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бизнес-планов;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маркетинговые услуги;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проведение </a:t>
            </a:r>
            <a:r>
              <a:rPr lang="ru-RU" sz="1400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управленческих и технических аудитов</a:t>
            </a:r>
            <a:r>
              <a:rPr lang="ru-RU" sz="1400" dirty="0" smtClean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spc="-20" dirty="0" smtClean="0">
                <a:latin typeface="Verdana" panose="020B0604030504040204" pitchFamily="34" charset="0"/>
                <a:ea typeface="Verdana" panose="020B0604030504040204" pitchFamily="34" charset="0"/>
              </a:rPr>
              <a:t>оказание проектно-конструкторских и испытательных услуг;</a:t>
            </a:r>
            <a:endParaRPr lang="ru-RU" sz="1400" spc="-2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92D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скоринговая оценка субъекта МСП</a:t>
            </a:r>
          </a:p>
        </p:txBody>
      </p:sp>
    </p:spTree>
    <p:extLst>
      <p:ext uri="{BB962C8B-B14F-4D97-AF65-F5344CB8AC3E}">
        <p14:creationId xmlns:p14="http://schemas.microsoft.com/office/powerpoint/2010/main" val="367284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C4ADAFE5-882C-4527-9081-CC434AAF63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74092" cy="12630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93CCD3C-4595-4695-8763-1443F56ECF87}"/>
              </a:ext>
            </a:extLst>
          </p:cNvPr>
          <p:cNvSpPr txBox="1"/>
          <p:nvPr/>
        </p:nvSpPr>
        <p:spPr>
          <a:xfrm>
            <a:off x="883440" y="3939501"/>
            <a:ext cx="464051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Реализация мероприятий по внедрению элементов бережливого производства на предприятиях-участниках (планирование и формирование изменений в выбранном потоке, создание проектного офиса, декомпозиция целей и т.д.)</a:t>
            </a:r>
          </a:p>
          <a:p>
            <a:endParaRPr lang="ru-RU" sz="13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Оптимизация производственных </a:t>
            </a:r>
          </a:p>
          <a:p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и офисных процессов</a:t>
            </a:r>
          </a:p>
          <a:p>
            <a:endParaRPr lang="ru-RU" sz="13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Организация обмена опытом в области повышения производительности труда между предприятиями</a:t>
            </a:r>
          </a:p>
          <a:p>
            <a:endParaRPr lang="ru-RU" sz="13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A79359-AC7C-43BC-AA7E-DE5F69CF8A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56" y="1171425"/>
            <a:ext cx="1206606" cy="828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5298E183-5490-4516-AED9-EB423EC5FF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23" y="6041698"/>
            <a:ext cx="3831953" cy="75956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02009EF-BEF1-446E-A5EF-9D819246B9D6}"/>
              </a:ext>
            </a:extLst>
          </p:cNvPr>
          <p:cNvSpPr txBox="1"/>
          <p:nvPr/>
        </p:nvSpPr>
        <p:spPr>
          <a:xfrm>
            <a:off x="529902" y="2402208"/>
            <a:ext cx="1041723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500" b="1" dirty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ЦЕЛЬ:</a:t>
            </a:r>
            <a:endParaRPr lang="ru-RU" sz="15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8B51C74-6A89-4B83-B759-0105A82547B1}"/>
              </a:ext>
            </a:extLst>
          </p:cNvPr>
          <p:cNvSpPr txBox="1"/>
          <p:nvPr/>
        </p:nvSpPr>
        <p:spPr>
          <a:xfrm>
            <a:off x="1963098" y="1167689"/>
            <a:ext cx="78598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Региональный центр компетенций </a:t>
            </a:r>
          </a:p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сфере производительности труда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534E7F1-1423-4396-A8BD-9F185AA783AA}"/>
              </a:ext>
            </a:extLst>
          </p:cNvPr>
          <p:cNvSpPr txBox="1"/>
          <p:nvPr/>
        </p:nvSpPr>
        <p:spPr>
          <a:xfrm>
            <a:off x="523739" y="3294680"/>
            <a:ext cx="311862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b="1" i="0" dirty="0">
                <a:solidFill>
                  <a:schemeClr val="bg1">
                    <a:lumMod val="50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Задачи РЦК</a:t>
            </a:r>
            <a:endParaRPr lang="ru-RU" sz="30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4D95C46-DE4E-4085-8A9A-96E69DDD03F4}"/>
              </a:ext>
            </a:extLst>
          </p:cNvPr>
          <p:cNvSpPr txBox="1"/>
          <p:nvPr/>
        </p:nvSpPr>
        <p:spPr>
          <a:xfrm>
            <a:off x="477535" y="3939501"/>
            <a:ext cx="40590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i="0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lang="ru-RU" sz="3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ED39920-1BDB-4E36-A2F5-34BE522EBFEB}"/>
              </a:ext>
            </a:extLst>
          </p:cNvPr>
          <p:cNvSpPr txBox="1"/>
          <p:nvPr/>
        </p:nvSpPr>
        <p:spPr>
          <a:xfrm>
            <a:off x="6072723" y="3939501"/>
            <a:ext cx="3973599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Обучение сотрудников необходимым знаниям и навыкам, в том числе </a:t>
            </a:r>
          </a:p>
          <a:p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на учебно-производственной </a:t>
            </a:r>
          </a:p>
          <a:p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площадке «Фабрика процессов»</a:t>
            </a:r>
          </a:p>
          <a:p>
            <a:endParaRPr lang="ru-RU" sz="13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Управление изменениями </a:t>
            </a:r>
          </a:p>
          <a:p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</a:rPr>
              <a:t>и мотивация сотрудников</a:t>
            </a:r>
          </a:p>
          <a:p>
            <a:endParaRPr lang="ru-RU" sz="13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3D13F22-2DBD-4822-B8BA-D2C1ED7CCCFF}"/>
              </a:ext>
            </a:extLst>
          </p:cNvPr>
          <p:cNvSpPr txBox="1"/>
          <p:nvPr/>
        </p:nvSpPr>
        <p:spPr>
          <a:xfrm>
            <a:off x="477537" y="5079949"/>
            <a:ext cx="40590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i="0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endParaRPr lang="ru-RU" sz="3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ACEB347-83AA-4C4D-99CB-273CDA0417AA}"/>
              </a:ext>
            </a:extLst>
          </p:cNvPr>
          <p:cNvSpPr txBox="1"/>
          <p:nvPr/>
        </p:nvSpPr>
        <p:spPr>
          <a:xfrm>
            <a:off x="477536" y="5660809"/>
            <a:ext cx="40590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i="0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endParaRPr lang="ru-RU" sz="3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6EF65F66-B89B-432E-BD92-191CA9578EA2}"/>
              </a:ext>
            </a:extLst>
          </p:cNvPr>
          <p:cNvSpPr txBox="1"/>
          <p:nvPr/>
        </p:nvSpPr>
        <p:spPr>
          <a:xfrm>
            <a:off x="5666822" y="3939501"/>
            <a:ext cx="40590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i="0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endParaRPr lang="ru-RU" sz="3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7FE93EF-BD7F-467F-92EF-E7640B62AEB4}"/>
              </a:ext>
            </a:extLst>
          </p:cNvPr>
          <p:cNvSpPr txBox="1"/>
          <p:nvPr/>
        </p:nvSpPr>
        <p:spPr>
          <a:xfrm>
            <a:off x="5666821" y="4904587"/>
            <a:ext cx="40590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000" i="0" dirty="0">
                <a:solidFill>
                  <a:srgbClr val="0070C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endParaRPr lang="ru-RU" sz="3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EB274DD-8F67-46E6-87F7-AB4F562EF2DE}"/>
              </a:ext>
            </a:extLst>
          </p:cNvPr>
          <p:cNvSpPr txBox="1"/>
          <p:nvPr/>
        </p:nvSpPr>
        <p:spPr>
          <a:xfrm>
            <a:off x="1308283" y="2414300"/>
            <a:ext cx="798049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адресная поддержка повышения производительности труда </a:t>
            </a:r>
          </a:p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на предприятиях Алтайского края – участниках национального проекта </a:t>
            </a:r>
          </a:p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«Производительность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труда»</a:t>
            </a:r>
            <a:endParaRPr lang="ru-RU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6199229-B209-4977-9EF7-CF3113586A4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950" y="48401"/>
            <a:ext cx="4680000" cy="81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9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D059D2E8-3AF5-40E8-934A-9847AE01DC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74092" cy="1263094"/>
          </a:xfrm>
          <a:prstGeom prst="rect">
            <a:avLst/>
          </a:prstGeom>
        </p:spPr>
      </p:pic>
      <p:sp>
        <p:nvSpPr>
          <p:cNvPr id="3" name="Блок-схема: ссылка на другую страницу 2">
            <a:extLst>
              <a:ext uri="{FF2B5EF4-FFF2-40B4-BE49-F238E27FC236}">
                <a16:creationId xmlns:a16="http://schemas.microsoft.com/office/drawing/2014/main" xmlns="" id="{9A9F223B-2C8C-4449-8A13-0EE772861676}"/>
              </a:ext>
            </a:extLst>
          </p:cNvPr>
          <p:cNvSpPr/>
          <p:nvPr/>
        </p:nvSpPr>
        <p:spPr>
          <a:xfrm rot="16200000">
            <a:off x="-150261" y="2219326"/>
            <a:ext cx="3971928" cy="3514727"/>
          </a:xfrm>
          <a:prstGeom prst="flowChartOffpageConnector">
            <a:avLst/>
          </a:prstGeom>
          <a:solidFill>
            <a:srgbClr val="99CC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7583ED93-1D59-4260-8E88-D5BF31A635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25" y="6098437"/>
            <a:ext cx="3831953" cy="75956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31DBD66-3A5F-4CDB-9F25-73F89080FB33}"/>
              </a:ext>
            </a:extLst>
          </p:cNvPr>
          <p:cNvSpPr txBox="1"/>
          <p:nvPr/>
        </p:nvSpPr>
        <p:spPr>
          <a:xfrm>
            <a:off x="2" y="883020"/>
            <a:ext cx="990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Субсидирование затрат </a:t>
            </a:r>
          </a:p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Минэкономразвития Алтайского края</a:t>
            </a:r>
            <a:endParaRPr lang="ru-RU" sz="24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9F41A06-2015-4500-A978-BAFD39595D52}"/>
              </a:ext>
            </a:extLst>
          </p:cNvPr>
          <p:cNvSpPr txBox="1"/>
          <p:nvPr/>
        </p:nvSpPr>
        <p:spPr>
          <a:xfrm>
            <a:off x="7478817" y="1990723"/>
            <a:ext cx="1800000" cy="3971929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anchor="ctr" anchorCtr="0">
            <a:noAutofit/>
          </a:bodyPr>
          <a:lstStyle/>
          <a:p>
            <a:pPr algn="ctr"/>
            <a:r>
              <a:rPr lang="ru-RU" sz="25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2023</a:t>
            </a:r>
            <a:endParaRPr lang="en-US" sz="25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год</a:t>
            </a:r>
            <a:endParaRPr lang="en-US" sz="2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3000" b="1" dirty="0" smtClean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29</a:t>
            </a:r>
            <a:endParaRPr lang="en-US" sz="3000" b="1" dirty="0">
              <a:solidFill>
                <a:srgbClr val="99CC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2000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компаний</a:t>
            </a:r>
            <a:endParaRPr lang="en-US" sz="2000" dirty="0">
              <a:solidFill>
                <a:srgbClr val="99CC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dirty="0">
              <a:solidFill>
                <a:srgbClr val="99CC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dirty="0">
              <a:solidFill>
                <a:srgbClr val="99CC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ru-RU" sz="3000" b="1" dirty="0" smtClean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19,4 </a:t>
            </a:r>
            <a:r>
              <a:rPr lang="ru-RU" sz="2000" dirty="0" smtClean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млн.</a:t>
            </a:r>
            <a:r>
              <a:rPr lang="en-US" sz="2000" dirty="0" smtClean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000" dirty="0" smtClean="0">
                <a:solidFill>
                  <a:srgbClr val="FF66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рублей</a:t>
            </a:r>
            <a:endParaRPr lang="ru-RU" sz="2000" dirty="0">
              <a:solidFill>
                <a:srgbClr val="FF66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C6199229-B209-4977-9EF7-CF3113586A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817" y="0"/>
            <a:ext cx="4680000" cy="81298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20BB9EA1-2A0D-4D9E-AF8F-97FBDA0D6EF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0"/>
          <a:stretch/>
        </p:blipFill>
        <p:spPr>
          <a:xfrm>
            <a:off x="3951515" y="1989361"/>
            <a:ext cx="2916018" cy="386306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13217" y="3136066"/>
            <a:ext cx="28309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Постановления Правительства</a:t>
            </a:r>
          </a:p>
          <a:p>
            <a:pPr algn="ctr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 Алтайского края </a:t>
            </a:r>
            <a:b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от 24.10.2017 № 377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b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от 31.07.2018 № 303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BAFFED3-A960-4E81-89A5-F488516A63D1}"/>
              </a:ext>
            </a:extLst>
          </p:cNvPr>
          <p:cNvSpPr txBox="1"/>
          <p:nvPr/>
        </p:nvSpPr>
        <p:spPr>
          <a:xfrm>
            <a:off x="4096802" y="2489735"/>
            <a:ext cx="27707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Возмещение </a:t>
            </a: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части затрат, связанных </a:t>
            </a: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с участием в межрегиональных и международных выставочно-ярмарочных мероприятиях</a:t>
            </a:r>
          </a:p>
        </p:txBody>
      </p:sp>
    </p:spTree>
    <p:extLst>
      <p:ext uri="{BB962C8B-B14F-4D97-AF65-F5344CB8AC3E}">
        <p14:creationId xmlns:p14="http://schemas.microsoft.com/office/powerpoint/2010/main" val="35620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A78DD8EC-6BAD-4B63-A42A-95EE0578D7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74092" cy="1263094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FC6D5540-AB38-4B79-909C-D9A458725B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25" y="6098437"/>
            <a:ext cx="3831953" cy="75956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5F136F7-F7C4-454B-BA69-12DF1AD26EB3}"/>
              </a:ext>
            </a:extLst>
          </p:cNvPr>
          <p:cNvSpPr txBox="1"/>
          <p:nvPr/>
        </p:nvSpPr>
        <p:spPr>
          <a:xfrm>
            <a:off x="374469" y="1057199"/>
            <a:ext cx="98580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Федеральные меры государственной поддержки</a:t>
            </a:r>
            <a:endParaRPr lang="ru-RU" sz="24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C6199229-B209-4977-9EF7-CF3113586A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807" y="129159"/>
            <a:ext cx="4680000" cy="8129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-422904" y="1866882"/>
            <a:ext cx="6819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 марте 2023 года в Алтайском крае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определен региональный </a:t>
            </a:r>
            <a:r>
              <a:rPr lang="ru-RU" sz="1600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представитель Фонда «</a:t>
            </a:r>
            <a:r>
              <a:rPr lang="ru-RU" sz="1600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Сколково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>»</a:t>
            </a:r>
            <a:endParaRPr lang="ru-RU" sz="1600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9959" y="2718907"/>
            <a:ext cx="4953000" cy="707245"/>
          </a:xfrm>
          <a:prstGeom prst="rect">
            <a:avLst/>
          </a:prstGeom>
        </p:spPr>
        <p:txBody>
          <a:bodyPr>
            <a:spAutoFit/>
          </a:bodyPr>
          <a:lstStyle/>
          <a:p>
            <a:pPr marR="5077" indent="-347857">
              <a:lnSpc>
                <a:spcPct val="111100"/>
              </a:lnSpc>
              <a:tabLst>
                <a:tab pos="359283" algn="l"/>
              </a:tabLst>
            </a:pPr>
            <a:r>
              <a:rPr lang="ru-RU" b="1" spc="24" dirty="0">
                <a:solidFill>
                  <a:srgbClr val="F67F26"/>
                </a:solidFill>
                <a:cs typeface="Calibri"/>
              </a:rPr>
              <a:t>Преференции</a:t>
            </a:r>
          </a:p>
          <a:p>
            <a:pPr marR="5077" indent="-347857">
              <a:lnSpc>
                <a:spcPct val="111100"/>
              </a:lnSpc>
              <a:tabLst>
                <a:tab pos="359283" algn="l"/>
              </a:tabLst>
            </a:pPr>
            <a:r>
              <a:rPr lang="ru-RU" b="1" spc="24" dirty="0">
                <a:solidFill>
                  <a:srgbClr val="F67F26"/>
                </a:solidFill>
                <a:cs typeface="Calibri"/>
              </a:rPr>
              <a:t>для резидентов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4062" y="2125115"/>
            <a:ext cx="1572904" cy="14326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9726" y="2596707"/>
            <a:ext cx="4764670" cy="1922185"/>
          </a:xfrm>
          <a:prstGeom prst="rect">
            <a:avLst/>
          </a:prstGeom>
        </p:spPr>
      </p:pic>
      <p:sp>
        <p:nvSpPr>
          <p:cNvPr id="27" name="Блок-схема: извлечение 26">
            <a:extLst>
              <a:ext uri="{FF2B5EF4-FFF2-40B4-BE49-F238E27FC236}">
                <a16:creationId xmlns:a16="http://schemas.microsoft.com/office/drawing/2014/main" xmlns="" id="{E7334E18-DA48-415F-8C08-3D4FAA17E445}"/>
              </a:ext>
            </a:extLst>
          </p:cNvPr>
          <p:cNvSpPr/>
          <p:nvPr/>
        </p:nvSpPr>
        <p:spPr>
          <a:xfrm rot="5400000">
            <a:off x="2089327" y="2712336"/>
            <a:ext cx="173869" cy="94099"/>
          </a:xfrm>
          <a:prstGeom prst="flowChartExtract">
            <a:avLst/>
          </a:prstGeom>
          <a:solidFill>
            <a:srgbClr val="0067A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Блок-схема: извлечение 27">
            <a:extLst>
              <a:ext uri="{FF2B5EF4-FFF2-40B4-BE49-F238E27FC236}">
                <a16:creationId xmlns:a16="http://schemas.microsoft.com/office/drawing/2014/main" xmlns="" id="{E7334E18-DA48-415F-8C08-3D4FAA17E445}"/>
              </a:ext>
            </a:extLst>
          </p:cNvPr>
          <p:cNvSpPr/>
          <p:nvPr/>
        </p:nvSpPr>
        <p:spPr>
          <a:xfrm rot="5400000">
            <a:off x="2092790" y="2981281"/>
            <a:ext cx="173869" cy="94099"/>
          </a:xfrm>
          <a:prstGeom prst="flowChartExtract">
            <a:avLst/>
          </a:prstGeom>
          <a:solidFill>
            <a:srgbClr val="0067A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Блок-схема: извлечение 28">
            <a:extLst>
              <a:ext uri="{FF2B5EF4-FFF2-40B4-BE49-F238E27FC236}">
                <a16:creationId xmlns:a16="http://schemas.microsoft.com/office/drawing/2014/main" xmlns="" id="{E7334E18-DA48-415F-8C08-3D4FAA17E445}"/>
              </a:ext>
            </a:extLst>
          </p:cNvPr>
          <p:cNvSpPr/>
          <p:nvPr/>
        </p:nvSpPr>
        <p:spPr>
          <a:xfrm rot="5400000">
            <a:off x="2087181" y="3293292"/>
            <a:ext cx="173869" cy="94099"/>
          </a:xfrm>
          <a:prstGeom prst="flowChartExtract">
            <a:avLst/>
          </a:prstGeom>
          <a:solidFill>
            <a:srgbClr val="0067A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Блок-схема: извлечение 29">
            <a:extLst>
              <a:ext uri="{FF2B5EF4-FFF2-40B4-BE49-F238E27FC236}">
                <a16:creationId xmlns:a16="http://schemas.microsoft.com/office/drawing/2014/main" xmlns="" id="{E7334E18-DA48-415F-8C08-3D4FAA17E445}"/>
              </a:ext>
            </a:extLst>
          </p:cNvPr>
          <p:cNvSpPr/>
          <p:nvPr/>
        </p:nvSpPr>
        <p:spPr>
          <a:xfrm rot="5400000">
            <a:off x="2087181" y="3742563"/>
            <a:ext cx="173869" cy="94099"/>
          </a:xfrm>
          <a:prstGeom prst="flowChartExtract">
            <a:avLst/>
          </a:prstGeom>
          <a:solidFill>
            <a:srgbClr val="0067A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4469" y="4547676"/>
            <a:ext cx="4953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spc="24" dirty="0" err="1">
                <a:solidFill>
                  <a:srgbClr val="0067AC"/>
                </a:solidFill>
                <a:cs typeface="Calibri"/>
              </a:rPr>
              <a:t>Преакселерационная</a:t>
            </a:r>
            <a:r>
              <a:rPr lang="ru-RU" sz="1600" b="1" spc="24" dirty="0">
                <a:solidFill>
                  <a:srgbClr val="0067AC"/>
                </a:solidFill>
                <a:cs typeface="Calibri"/>
              </a:rPr>
              <a:t> программа Открытого университета «</a:t>
            </a:r>
            <a:r>
              <a:rPr lang="ru-RU" sz="1600" b="1" spc="24" dirty="0" err="1">
                <a:solidFill>
                  <a:srgbClr val="0067AC"/>
                </a:solidFill>
                <a:cs typeface="Calibri"/>
              </a:rPr>
              <a:t>Сколково</a:t>
            </a:r>
            <a:r>
              <a:rPr lang="ru-RU" sz="1600" b="1" spc="24" dirty="0">
                <a:solidFill>
                  <a:srgbClr val="0067AC"/>
                </a:solidFill>
                <a:cs typeface="Calibri"/>
              </a:rPr>
              <a:t>» – </a:t>
            </a:r>
            <a:r>
              <a:rPr lang="ru-RU" sz="1600" b="1" spc="24" dirty="0">
                <a:solidFill>
                  <a:srgbClr val="F67F26"/>
                </a:solidFill>
                <a:cs typeface="Calibri"/>
              </a:rPr>
              <a:t>«Навигатор </a:t>
            </a:r>
            <a:r>
              <a:rPr lang="ru-RU" sz="1600" b="1" spc="24" dirty="0" err="1">
                <a:solidFill>
                  <a:srgbClr val="F67F26"/>
                </a:solidFill>
                <a:cs typeface="Calibri"/>
              </a:rPr>
              <a:t>инноватора</a:t>
            </a:r>
            <a:endParaRPr lang="ru-RU" sz="1600" dirty="0"/>
          </a:p>
        </p:txBody>
      </p:sp>
      <p:sp>
        <p:nvSpPr>
          <p:cNvPr id="34" name="object 102"/>
          <p:cNvSpPr txBox="1"/>
          <p:nvPr/>
        </p:nvSpPr>
        <p:spPr>
          <a:xfrm>
            <a:off x="289959" y="5254552"/>
            <a:ext cx="2151861" cy="291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77" indent="-347857">
              <a:lnSpc>
                <a:spcPct val="111100"/>
              </a:lnSpc>
              <a:tabLst>
                <a:tab pos="359283" algn="l"/>
              </a:tabLst>
            </a:pPr>
            <a:r>
              <a:rPr lang="ru-RU" b="1" spc="24" dirty="0" smtClean="0">
                <a:solidFill>
                  <a:srgbClr val="F67F26"/>
                </a:solidFill>
                <a:cs typeface="Calibri"/>
              </a:rPr>
              <a:t>Заявители: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88309" y="5258414"/>
            <a:ext cx="4953000" cy="1185453"/>
          </a:xfrm>
          <a:prstGeom prst="rect">
            <a:avLst/>
          </a:prstGeom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>
            <a:spAutoFit/>
          </a:bodyPr>
          <a:lstStyle/>
          <a:p>
            <a:pPr marR="5077" indent="-347857">
              <a:lnSpc>
                <a:spcPct val="111100"/>
              </a:lnSpc>
              <a:tabLst>
                <a:tab pos="359283" algn="l"/>
              </a:tabLst>
            </a:pPr>
            <a:r>
              <a:rPr lang="ru-RU" sz="1600" b="1" spc="24" dirty="0">
                <a:solidFill>
                  <a:srgbClr val="00B050"/>
                </a:solidFill>
                <a:cs typeface="Calibri"/>
              </a:rPr>
              <a:t>Молодые ученые, инженеры, предприниматели, студенты и аспиранты, мечтающие создавать собственные инновационные технологические проекты</a:t>
            </a:r>
          </a:p>
        </p:txBody>
      </p:sp>
      <p:pic>
        <p:nvPicPr>
          <p:cNvPr id="35" name="Picture 2" descr="C:\Users\e.chemshikova\Downloads\00060291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7" t="7466" r="14039" b="24792"/>
          <a:stretch/>
        </p:blipFill>
        <p:spPr bwMode="auto">
          <a:xfrm>
            <a:off x="6625819" y="4199470"/>
            <a:ext cx="2968930" cy="1536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38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A78DD8EC-6BAD-4B63-A42A-95EE0578D7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974092" cy="1263094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xmlns="" id="{FC6D5540-AB38-4B79-909C-D9A458725B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25" y="6098437"/>
            <a:ext cx="3831953" cy="75956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5F136F7-F7C4-454B-BA69-12DF1AD26EB3}"/>
              </a:ext>
            </a:extLst>
          </p:cNvPr>
          <p:cNvSpPr txBox="1"/>
          <p:nvPr/>
        </p:nvSpPr>
        <p:spPr>
          <a:xfrm>
            <a:off x="374469" y="1057199"/>
            <a:ext cx="98580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Федеральные меры государственной поддержки</a:t>
            </a:r>
            <a:endParaRPr lang="ru-RU" sz="2400" b="1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C6199229-B209-4977-9EF7-CF3113586A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807" y="129159"/>
            <a:ext cx="4680000" cy="8129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9959" y="1788928"/>
            <a:ext cx="6819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Программа «Коммерциализация»</a:t>
            </a:r>
            <a:endParaRPr lang="ru-RU" sz="2400" b="1" i="1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4469" y="2285754"/>
            <a:ext cx="6171801" cy="912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77" indent="-347857">
              <a:lnSpc>
                <a:spcPct val="111100"/>
              </a:lnSpc>
              <a:tabLst>
                <a:tab pos="359283" algn="l"/>
              </a:tabLst>
            </a:pPr>
            <a:r>
              <a:rPr lang="ru-RU" sz="1600" b="1" i="1" spc="24" dirty="0" smtClean="0">
                <a:cs typeface="Calibri"/>
              </a:rPr>
              <a:t>направлена </a:t>
            </a:r>
            <a:r>
              <a:rPr lang="ru-RU" sz="1600" b="1" i="1" spc="24" dirty="0">
                <a:cs typeface="Calibri"/>
              </a:rPr>
              <a:t>на поддержку компаний, завершивших стадию НИОКР и планирующих создание или расширение производства инновационной продукции</a:t>
            </a:r>
            <a:endParaRPr lang="ru-RU" sz="16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9959" y="3140006"/>
            <a:ext cx="59105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spc="24" dirty="0" smtClean="0">
                <a:solidFill>
                  <a:srgbClr val="0070C0"/>
                </a:solidFill>
                <a:cs typeface="Calibri"/>
              </a:rPr>
              <a:t>Участники</a:t>
            </a:r>
            <a:r>
              <a:rPr lang="ru-RU" sz="1600" b="1" spc="24" dirty="0" smtClean="0">
                <a:solidFill>
                  <a:srgbClr val="0067AC"/>
                </a:solidFill>
                <a:cs typeface="Calibri"/>
              </a:rPr>
              <a:t> – </a:t>
            </a:r>
            <a:r>
              <a:rPr lang="ru-RU" sz="1600" b="1" i="1" spc="24" dirty="0" smtClean="0">
                <a:solidFill>
                  <a:srgbClr val="FF0000"/>
                </a:solidFill>
                <a:cs typeface="Calibri"/>
              </a:rPr>
              <a:t>СМСП</a:t>
            </a:r>
            <a:r>
              <a:rPr lang="ru-RU" sz="1600" b="1" spc="24" dirty="0" smtClean="0">
                <a:solidFill>
                  <a:srgbClr val="F67F26"/>
                </a:solidFill>
                <a:cs typeface="Calibri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spc="24" dirty="0">
                <a:solidFill>
                  <a:srgbClr val="F67F26"/>
                </a:solidFill>
                <a:cs typeface="Calibri"/>
              </a:rPr>
              <a:t>не имеющие действующих договоров гранта с Фондом;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spc="24" dirty="0">
                <a:solidFill>
                  <a:srgbClr val="F67F26"/>
                </a:solidFill>
                <a:cs typeface="Calibri"/>
              </a:rPr>
              <a:t>завершившие стадию НИОКР;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spc="24" dirty="0">
                <a:solidFill>
                  <a:srgbClr val="F67F26"/>
                </a:solidFill>
                <a:cs typeface="Calibri"/>
              </a:rPr>
              <a:t>имеющие опыт продаж наукоемкой продукции.</a:t>
            </a:r>
          </a:p>
        </p:txBody>
      </p:sp>
      <p:pic>
        <p:nvPicPr>
          <p:cNvPr id="18" name="Picture 2" descr="C:\Users\e.chemshikova\Downloads\j3s77SJXTBA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31" t="28795" r="21871" b="29298"/>
          <a:stretch/>
        </p:blipFill>
        <p:spPr bwMode="auto">
          <a:xfrm>
            <a:off x="6072725" y="2894341"/>
            <a:ext cx="3592958" cy="181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9959" y="4404127"/>
            <a:ext cx="823850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/>
                </a:solidFill>
                <a:latin typeface="heliosregular"/>
              </a:rPr>
              <a:t>Параметры поддержки</a:t>
            </a:r>
            <a:r>
              <a:rPr lang="ru-RU" sz="1600" dirty="0">
                <a:solidFill>
                  <a:schemeClr val="accent1"/>
                </a:solidFill>
                <a:latin typeface="heliosregular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b="1" i="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размер гранта – не более 30 млн рублей;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b="1" i="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срок гранта – 12 месяцев (2 этапа по 6 месяцев);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b="1" i="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внебюджетное </a:t>
            </a:r>
            <a:r>
              <a:rPr lang="ru-RU" sz="1600" b="1" i="1" dirty="0" err="1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софинансирование</a:t>
            </a:r>
            <a:r>
              <a:rPr lang="ru-RU" sz="1600" b="1" i="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 (из собственных средств или средств инвестора) – не менее 50% суммы гранта;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b="1" i="1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направление расходов – коммерциализация результатов НИОКР.</a:t>
            </a:r>
            <a:r>
              <a:rPr lang="ru-RU" dirty="0">
                <a:solidFill>
                  <a:srgbClr val="0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 </a:t>
            </a:r>
            <a:endParaRPr lang="ru-RU" b="0" i="0" dirty="0">
              <a:solidFill>
                <a:srgbClr val="000000"/>
              </a:solidFill>
              <a:effectLst/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3085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1C96B686-2B2B-4ACE-A78D-9A68A88BDB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534417" cy="180442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D1BEC44-027F-4791-A435-AA15E0D606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781" y="5772910"/>
            <a:ext cx="5474219" cy="10850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AF784FB-6736-47FA-8922-EDFE26E44AC0}"/>
              </a:ext>
            </a:extLst>
          </p:cNvPr>
          <p:cNvSpPr txBox="1"/>
          <p:nvPr/>
        </p:nvSpPr>
        <p:spPr>
          <a:xfrm>
            <a:off x="1474974" y="4486959"/>
            <a:ext cx="734227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656038, г. Барнаул, просп. Комсомольский, 118, </a:t>
            </a:r>
            <a:r>
              <a:rPr lang="ru-RU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каб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210</a:t>
            </a:r>
            <a:endParaRPr lang="ru-RU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8 (</a:t>
            </a: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385-2) 20-65-14</a:t>
            </a: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http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://ackr22.ru/   </a:t>
            </a: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</a:rPr>
              <a:t>https://rci22.ru/ 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614C2DC7-1413-45FC-8561-8BCEC6DD66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41" y="5464434"/>
            <a:ext cx="333257" cy="324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865DC2C-75A3-4EED-A30E-6DC712C1637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02" y="4508922"/>
            <a:ext cx="368336" cy="324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776D88E-F4C7-4422-AEEA-D75B53B6FD40}"/>
              </a:ext>
            </a:extLst>
          </p:cNvPr>
          <p:cNvSpPr txBox="1"/>
          <p:nvPr/>
        </p:nvSpPr>
        <p:spPr>
          <a:xfrm>
            <a:off x="0" y="2385590"/>
            <a:ext cx="990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Спасибо за внимание</a:t>
            </a:r>
            <a:r>
              <a:rPr lang="ru-RU" sz="40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endParaRPr lang="ru-RU" sz="4000" b="1" dirty="0">
              <a:solidFill>
                <a:srgbClr val="99CC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31A2762-A645-4A1E-B66A-BCA445E8DD7E}"/>
              </a:ext>
            </a:extLst>
          </p:cNvPr>
          <p:cNvSpPr txBox="1"/>
          <p:nvPr/>
        </p:nvSpPr>
        <p:spPr>
          <a:xfrm>
            <a:off x="857249" y="3703482"/>
            <a:ext cx="699134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99CC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Алтайский центр кластерного развития 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86A29EF7-0908-4E3E-90DE-1594B0A4DCC5}"/>
              </a:ext>
            </a:extLst>
          </p:cNvPr>
          <p:cNvCxnSpPr>
            <a:cxnSpLocks/>
          </p:cNvCxnSpPr>
          <p:nvPr/>
        </p:nvCxnSpPr>
        <p:spPr>
          <a:xfrm>
            <a:off x="657225" y="3771900"/>
            <a:ext cx="0" cy="2162555"/>
          </a:xfrm>
          <a:prstGeom prst="line">
            <a:avLst/>
          </a:prstGeom>
          <a:ln w="57150">
            <a:solidFill>
              <a:srgbClr val="99CC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C1CB1085-585C-4199-8713-5AD173DE7B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19" y="4968678"/>
            <a:ext cx="216302" cy="360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C6199229-B209-4977-9EF7-CF3113586A4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588" y="366415"/>
            <a:ext cx="4680000" cy="81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36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1590</TotalTime>
  <Words>471</Words>
  <Application>Microsoft Office PowerPoint</Application>
  <PresentationFormat>Лист A4 (210x297 мм)</PresentationFormat>
  <Paragraphs>133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Инновационно-производственная инфраструктура поддержки  субъектов МСП –   Алтайский центр кластерного развития</dc:title>
  <dc:creator>GA-1</dc:creator>
  <cp:lastModifiedBy>Жихарев И.И.</cp:lastModifiedBy>
  <cp:revision>111</cp:revision>
  <cp:lastPrinted>2024-04-08T10:16:42Z</cp:lastPrinted>
  <dcterms:created xsi:type="dcterms:W3CDTF">2022-07-07T03:04:08Z</dcterms:created>
  <dcterms:modified xsi:type="dcterms:W3CDTF">2024-04-08T10:17:16Z</dcterms:modified>
</cp:coreProperties>
</file>