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6"/>
  </p:notesMasterIdLst>
  <p:sldIdLst>
    <p:sldId id="257" r:id="rId2"/>
    <p:sldId id="260" r:id="rId3"/>
    <p:sldId id="258" r:id="rId4"/>
    <p:sldId id="261" r:id="rId5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5C3DB-8AA5-47E2-B9BB-0F3DA20AF5A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4C394-84B3-45FE-A846-FEE35A2F3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6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4C394-84B3-45FE-A846-FEE35A2F38F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81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4C394-84B3-45FE-A846-FEE35A2F38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81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4C394-84B3-45FE-A846-FEE35A2F38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636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6807F-4534-46BA-A0D2-4AFD7D99778A}" type="datetime1">
              <a:rPr lang="ru-RU" smtClean="0"/>
              <a:t>09.04.2024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603507" y="6237312"/>
            <a:ext cx="457200" cy="457200"/>
          </a:xfr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36000" cy="72000"/>
          </a:xfrm>
          <a:prstGeom prst="rect">
            <a:avLst/>
          </a:prstGeom>
          <a:solidFill>
            <a:schemeClr val="accent5"/>
          </a:solidFill>
          <a:ln w="19050" cap="sq" cmpd="sng" algn="ctr">
            <a:solidFill>
              <a:schemeClr val="accent1">
                <a:lumMod val="9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D101-F8CE-44C3-ABD2-5329A8C9F240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2B43B-0B77-4859-91DA-0BC35642EF7F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6A317-A1E0-4B7C-8EA6-D4F4FFF81758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ABC36-78E1-47EE-9A03-956B54D17757}" type="datetime1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C28E-F4FA-493E-A446-BDE14327E829}" type="datetime1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70D5-B686-42D5-8762-0A872C67CBE5}" type="datetime1">
              <a:rPr lang="ru-RU" smtClean="0"/>
              <a:t>09.04.2024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A958-3071-481C-A9F2-609B65DB8A64}" type="datetime1">
              <a:rPr lang="ru-RU" smtClean="0"/>
              <a:t>09.04.2024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F140-A00B-4435-9207-276333CA3E2E}" type="datetime1">
              <a:rPr lang="ru-RU" smtClean="0"/>
              <a:t>09.04.2024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E7B4-092C-4E73-B4BF-3A20FC9AE044}" type="datetime1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E451-AFDC-459C-B01A-B4032EC5D00F}" type="datetime1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9B7910-EC08-4817-B1DB-979EA892846F}" type="datetime1">
              <a:rPr lang="ru-RU" smtClean="0"/>
              <a:t>09.04.2024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/>
          <p:cNvSpPr txBox="1"/>
          <p:nvPr/>
        </p:nvSpPr>
        <p:spPr>
          <a:xfrm>
            <a:off x="1187623" y="1772816"/>
            <a:ext cx="70567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ГОСУДАРСТВЕННАЯ ПОДДЕРЖКА В ФОРМЕ СУБСИДИЙ НА ВОЗМЕЩЕНИЕ ЧАСТИ ЗАТРАТ ПРИ ОСУЩЕСТВЛЕНИИ ИНВЕСТИЦИОННОЙ ДЕЯТЕЛЬНОСТИ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19672" y="1052736"/>
            <a:ext cx="576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/>
              <a:t>Министерство экономического развития Алтайского края</a:t>
            </a:r>
            <a:endParaRPr lang="ru-RU" sz="16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2915816" y="6021288"/>
            <a:ext cx="3456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г. Барнаул,  </a:t>
            </a:r>
          </a:p>
          <a:p>
            <a:pPr algn="ctr"/>
            <a:r>
              <a:rPr lang="ru-RU" sz="1400" dirty="0" smtClean="0"/>
              <a:t>апрель 2024 года</a:t>
            </a:r>
            <a:endParaRPr lang="ru-RU" sz="1400" dirty="0"/>
          </a:p>
        </p:txBody>
      </p:sp>
      <p:pic>
        <p:nvPicPr>
          <p:cNvPr id="1026" name="Picture 2" descr="https://abali.ru/wp-content/uploads/2011/01/gerb_altayskogo_kray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992" y="230717"/>
            <a:ext cx="756000" cy="78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73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Скругленный прямоугольник 97"/>
          <p:cNvSpPr/>
          <p:nvPr/>
        </p:nvSpPr>
        <p:spPr>
          <a:xfrm>
            <a:off x="4788024" y="2060848"/>
            <a:ext cx="3888432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/>
              <a:t>УПЛАТА ЛИЗИНГОВЫХ ПЛАТЕЖЕЙ </a:t>
            </a:r>
            <a:endParaRPr lang="ru-RU" sz="1400" b="1" dirty="0"/>
          </a:p>
        </p:txBody>
      </p:sp>
      <p:sp>
        <p:nvSpPr>
          <p:cNvPr id="99" name="Скругленный прямоугольник 98"/>
          <p:cNvSpPr/>
          <p:nvPr/>
        </p:nvSpPr>
        <p:spPr>
          <a:xfrm>
            <a:off x="683568" y="2060848"/>
            <a:ext cx="3815936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/>
              <a:t>УПЛАТА ПРОЦЕНТОВ ПО КРЕДИТАМ</a:t>
            </a:r>
            <a:endParaRPr lang="ru-RU" sz="1400" b="1" dirty="0"/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684056" y="2556248"/>
            <a:ext cx="3815936" cy="2966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/>
              <a:t>УПЛАТА НАЛОГА НА ИМУЩЕСТВО</a:t>
            </a:r>
            <a:endParaRPr lang="ru-RU" sz="1400" b="1" dirty="0"/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4788024" y="1625080"/>
            <a:ext cx="3888432" cy="291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/>
              <a:t>ТЕХНОЛОГИЧЕСКОЕ ПРИСОЕДИНЕНИЕ</a:t>
            </a:r>
            <a:endParaRPr lang="ru-RU" sz="1400" b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467544" y="3697287"/>
            <a:ext cx="6264696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ЮРИДИЧЕСКОЕ ЛИЦО / ИНДИВИДУАЛЬНЫЙ ПРЕДПРИНИМАТЕЛЬ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83568" y="1625080"/>
            <a:ext cx="3816424" cy="291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/>
              <a:t>ПРИОБРЕТЕНИЕ НОВОГО ОБОРУДОВАНИЯ</a:t>
            </a:r>
            <a:endParaRPr lang="ru-RU" sz="1400" b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323528" y="764704"/>
            <a:ext cx="2124234" cy="307777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>
            <a:glow rad="101600">
              <a:srgbClr val="0070C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КАКАЯ ПОДДЕРЖКА?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11560" y="1124744"/>
            <a:ext cx="4896544" cy="369332"/>
          </a:xfrm>
          <a:prstGeom prst="rect">
            <a:avLst/>
          </a:prstGeom>
          <a:noFill/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возмещение затрат по 6 направлениям: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52" name="Блок-схема: узел суммирования 51"/>
          <p:cNvSpPr/>
          <p:nvPr/>
        </p:nvSpPr>
        <p:spPr>
          <a:xfrm>
            <a:off x="4860032" y="5157192"/>
            <a:ext cx="288000" cy="288000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323528" y="3212976"/>
            <a:ext cx="1296144" cy="307777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>
            <a:glow rad="101600">
              <a:srgbClr val="0070C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ДЛЯ КОГО?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259631" y="188640"/>
            <a:ext cx="7056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ФИНАНСОВАЯ ПОДДЕРЖКА ИНВЕСТИЦИОННОЙ ДЕЯТЕЛЬНОСТИ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5137447"/>
            <a:ext cx="34563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solidFill>
                  <a:prstClr val="black"/>
                </a:solidFill>
              </a:rPr>
              <a:t>производство подакцизных </a:t>
            </a:r>
            <a:r>
              <a:rPr lang="ru-RU" sz="1400" b="1" dirty="0" smtClean="0">
                <a:solidFill>
                  <a:prstClr val="black"/>
                </a:solidFill>
              </a:rPr>
              <a:t>товаров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76" name="Блок-схема: узел суммирования 75"/>
          <p:cNvSpPr/>
          <p:nvPr/>
        </p:nvSpPr>
        <p:spPr>
          <a:xfrm>
            <a:off x="4860032" y="5589240"/>
            <a:ext cx="288000" cy="288000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Блок-схема: узел суммирования 76"/>
          <p:cNvSpPr/>
          <p:nvPr/>
        </p:nvSpPr>
        <p:spPr>
          <a:xfrm>
            <a:off x="4843530" y="4201343"/>
            <a:ext cx="288000" cy="288000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5220072" y="4201343"/>
            <a:ext cx="3210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</a:rPr>
              <a:t>специальные налоговые режимы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79" name="Блок-схема: узел суммирования 78"/>
          <p:cNvSpPr/>
          <p:nvPr/>
        </p:nvSpPr>
        <p:spPr>
          <a:xfrm>
            <a:off x="4843530" y="4633391"/>
            <a:ext cx="288000" cy="288000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5211226" y="4633391"/>
            <a:ext cx="3210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</a:rPr>
              <a:t>естественные монополии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788024" y="2533228"/>
            <a:ext cx="3888432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/>
              <a:t>СОЗДАНИЕ ОБЪЕКТОВ В РАМКАХ СПИК 2.0</a:t>
            </a:r>
            <a:endParaRPr lang="ru-RU" sz="1400" b="1" dirty="0"/>
          </a:p>
        </p:txBody>
      </p:sp>
      <p:pic>
        <p:nvPicPr>
          <p:cNvPr id="28" name="Picture 7" descr="http://clipart-library.com/images_k/check-mark-icon-transparent/check-mark-icon-transparent-1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29" y="4114355"/>
            <a:ext cx="360000" cy="32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20072" y="5571237"/>
            <a:ext cx="36724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prstClr val="black"/>
                </a:solidFill>
              </a:rPr>
              <a:t>создание </a:t>
            </a:r>
            <a:r>
              <a:rPr lang="ru-RU" sz="1400" b="1" dirty="0" smtClean="0">
                <a:solidFill>
                  <a:prstClr val="black"/>
                </a:solidFill>
              </a:rPr>
              <a:t>объектов </a:t>
            </a:r>
            <a:r>
              <a:rPr lang="ru-RU" sz="1400" b="1" dirty="0">
                <a:solidFill>
                  <a:prstClr val="black"/>
                </a:solidFill>
              </a:rPr>
              <a:t>с применением механизмов </a:t>
            </a:r>
            <a:r>
              <a:rPr lang="ru-RU" sz="1400" b="1" dirty="0" smtClean="0">
                <a:solidFill>
                  <a:prstClr val="black"/>
                </a:solidFill>
              </a:rPr>
              <a:t>ГЧП, концессионных соглашений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99552" y="4077072"/>
            <a:ext cx="388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осуществление инвестиций в основной капитал</a:t>
            </a:r>
            <a:endParaRPr lang="ru-RU" sz="1400" b="1" i="1" dirty="0"/>
          </a:p>
        </p:txBody>
      </p:sp>
      <p:pic>
        <p:nvPicPr>
          <p:cNvPr id="31" name="Picture 7" descr="http://clipart-library.com/images_k/check-mark-icon-transparent/check-mark-icon-transparent-1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54971"/>
            <a:ext cx="360000" cy="32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971560" y="4653136"/>
            <a:ext cx="331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затраты понесены в текущем или предшествующем году</a:t>
            </a:r>
            <a:endParaRPr lang="ru-RU" sz="1400" b="1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899592" y="5404574"/>
            <a:ext cx="388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з/п одного работника  </a:t>
            </a:r>
            <a:r>
              <a:rPr lang="ru-RU" b="1" i="1" dirty="0" smtClean="0"/>
              <a:t>≥</a:t>
            </a:r>
            <a:r>
              <a:rPr lang="ru-RU" sz="1400" b="1" i="1" dirty="0" smtClean="0"/>
              <a:t>  отраслевой з/п</a:t>
            </a:r>
            <a:endParaRPr lang="ru-RU" sz="1400" b="1" i="1" dirty="0"/>
          </a:p>
        </p:txBody>
      </p:sp>
      <p:pic>
        <p:nvPicPr>
          <p:cNvPr id="34" name="Picture 7" descr="http://clipart-library.com/images_k/check-mark-icon-transparent/check-mark-icon-transparent-1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64969"/>
            <a:ext cx="360000" cy="32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Группа 42"/>
          <p:cNvGrpSpPr/>
          <p:nvPr/>
        </p:nvGrpSpPr>
        <p:grpSpPr>
          <a:xfrm>
            <a:off x="107504" y="1052736"/>
            <a:ext cx="9001000" cy="5508128"/>
            <a:chOff x="107504" y="1143908"/>
            <a:chExt cx="9001000" cy="5508128"/>
          </a:xfrm>
        </p:grpSpPr>
        <p:sp>
          <p:nvSpPr>
            <p:cNvPr id="95" name="Скругленный прямоугольник 94"/>
            <p:cNvSpPr/>
            <p:nvPr/>
          </p:nvSpPr>
          <p:spPr>
            <a:xfrm>
              <a:off x="749639" y="1143908"/>
              <a:ext cx="3390313" cy="50405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1 отбор – не более  2-х направлений субсидирования</a:t>
              </a:r>
              <a:endParaRPr lang="ru-RU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107504" y="2260068"/>
              <a:ext cx="9001000" cy="4391968"/>
              <a:chOff x="107504" y="2559133"/>
              <a:chExt cx="9001000" cy="4391968"/>
            </a:xfrm>
          </p:grpSpPr>
          <p:grpSp>
            <p:nvGrpSpPr>
              <p:cNvPr id="14" name="Группа 13"/>
              <p:cNvGrpSpPr/>
              <p:nvPr/>
            </p:nvGrpSpPr>
            <p:grpSpPr>
              <a:xfrm>
                <a:off x="107504" y="2575937"/>
                <a:ext cx="7200800" cy="4350677"/>
                <a:chOff x="107504" y="2071881"/>
                <a:chExt cx="7200800" cy="4350677"/>
              </a:xfrm>
            </p:grpSpPr>
            <p:sp>
              <p:nvSpPr>
                <p:cNvPr id="96" name="Скругленный прямоугольник 95"/>
                <p:cNvSpPr/>
                <p:nvPr/>
              </p:nvSpPr>
              <p:spPr>
                <a:xfrm>
                  <a:off x="179928" y="2071881"/>
                  <a:ext cx="3527976" cy="360040"/>
                </a:xfrm>
                <a:prstGeom prst="roundRect">
                  <a:avLst/>
                </a:prstGeom>
                <a:effectLst>
                  <a:glow rad="63500">
                    <a:srgbClr val="00B0F0">
                      <a:alpha val="40000"/>
                    </a:srgbClr>
                  </a:glow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ru-RU" sz="1200" b="1" dirty="0" smtClean="0">
                      <a:solidFill>
                        <a:srgbClr val="FF0000"/>
                      </a:solidFill>
                    </a:rPr>
                    <a:t>СУБСИДИИ НА  НОВОЕ ОБОРУДОВАНИЕ</a:t>
                  </a:r>
                  <a:endParaRPr lang="ru-RU" sz="12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8" name="Скругленный прямоугольник 97"/>
                <p:cNvSpPr/>
                <p:nvPr/>
              </p:nvSpPr>
              <p:spPr>
                <a:xfrm>
                  <a:off x="179512" y="2886035"/>
                  <a:ext cx="3528392" cy="360040"/>
                </a:xfrm>
                <a:prstGeom prst="roundRect">
                  <a:avLst/>
                </a:prstGeom>
                <a:effectLst>
                  <a:glow rad="63500">
                    <a:srgbClr val="00B0F0">
                      <a:alpha val="40000"/>
                    </a:srgbClr>
                  </a:glow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ru-RU" sz="1200" b="1" dirty="0" smtClean="0">
                      <a:solidFill>
                        <a:srgbClr val="FF0000"/>
                      </a:solidFill>
                    </a:rPr>
                    <a:t>ЛИЗИНГОВЫЕ ПЛАТЕЖИ</a:t>
                  </a:r>
                  <a:endParaRPr lang="ru-RU" sz="12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9" name="Скругленный прямоугольник 98"/>
                <p:cNvSpPr/>
                <p:nvPr/>
              </p:nvSpPr>
              <p:spPr>
                <a:xfrm>
                  <a:off x="179512" y="4553252"/>
                  <a:ext cx="3528392" cy="360040"/>
                </a:xfrm>
                <a:prstGeom prst="roundRect">
                  <a:avLst/>
                </a:prstGeom>
                <a:effectLst>
                  <a:glow rad="63500">
                    <a:srgbClr val="00B0F0">
                      <a:alpha val="40000"/>
                    </a:srgbClr>
                  </a:glow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ru-RU" sz="1200" b="1" dirty="0" smtClean="0">
                      <a:solidFill>
                        <a:srgbClr val="FF0000"/>
                      </a:solidFill>
                    </a:rPr>
                    <a:t>% СТАВКА ПО  КРЕДИТНЫМ ДОГОВОРАМ</a:t>
                  </a:r>
                  <a:endParaRPr lang="ru-RU" sz="12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0" name="Скругленный прямоугольник 99"/>
                <p:cNvSpPr/>
                <p:nvPr/>
              </p:nvSpPr>
              <p:spPr>
                <a:xfrm>
                  <a:off x="179512" y="5456257"/>
                  <a:ext cx="3528392" cy="360040"/>
                </a:xfrm>
                <a:prstGeom prst="roundRect">
                  <a:avLst/>
                </a:prstGeom>
                <a:effectLst>
                  <a:glow rad="63500">
                    <a:srgbClr val="00B0F0">
                      <a:alpha val="40000"/>
                    </a:srgbClr>
                  </a:glow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ru-RU" sz="1200" b="1" dirty="0" smtClean="0">
                      <a:solidFill>
                        <a:srgbClr val="FF0000"/>
                      </a:solidFill>
                    </a:rPr>
                    <a:t>СУБСИДИРОВАНИЕ НАЛОГА НА ИМУЩЕСТВО</a:t>
                  </a:r>
                  <a:endParaRPr lang="ru-RU" sz="12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1" name="Скругленный прямоугольник 100"/>
                <p:cNvSpPr/>
                <p:nvPr/>
              </p:nvSpPr>
              <p:spPr>
                <a:xfrm>
                  <a:off x="179511" y="3678123"/>
                  <a:ext cx="3528393" cy="410562"/>
                </a:xfrm>
                <a:prstGeom prst="roundRect">
                  <a:avLst/>
                </a:prstGeom>
                <a:effectLst>
                  <a:glow rad="63500">
                    <a:srgbClr val="00B0F0">
                      <a:alpha val="40000"/>
                    </a:srgbClr>
                  </a:glow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ru-RU" sz="1200" b="1" dirty="0" smtClean="0">
                      <a:solidFill>
                        <a:srgbClr val="FF0000"/>
                      </a:solidFill>
                    </a:rPr>
                    <a:t>ТЕХНОЛОГИЧЕСКОЕ ПРИСОЕДИНЕНИЕ</a:t>
                  </a:r>
                  <a:endParaRPr lang="ru-RU" sz="12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8" name="TextBox 107"/>
                <p:cNvSpPr txBox="1"/>
                <p:nvPr/>
              </p:nvSpPr>
              <p:spPr>
                <a:xfrm>
                  <a:off x="179512" y="2431921"/>
                  <a:ext cx="302433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i="1" dirty="0" smtClean="0"/>
                    <a:t>20 % затрат ≤ 20 млн. рублей</a:t>
                  </a:r>
                  <a:endParaRPr lang="ru-RU" sz="1400" b="1" i="1" dirty="0"/>
                </a:p>
              </p:txBody>
            </p:sp>
            <p:sp>
              <p:nvSpPr>
                <p:cNvPr id="109" name="TextBox 108"/>
                <p:cNvSpPr txBox="1"/>
                <p:nvPr/>
              </p:nvSpPr>
              <p:spPr>
                <a:xfrm>
                  <a:off x="179512" y="3257108"/>
                  <a:ext cx="29523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i="1" dirty="0" smtClean="0"/>
                    <a:t>1/3 платежей ≤ 20 млн. рублей</a:t>
                  </a:r>
                  <a:endParaRPr lang="ru-RU" sz="1400" b="1" i="1" dirty="0"/>
                </a:p>
              </p:txBody>
            </p:sp>
            <p:sp>
              <p:nvSpPr>
                <p:cNvPr id="110" name="TextBox 109"/>
                <p:cNvSpPr txBox="1"/>
                <p:nvPr/>
              </p:nvSpPr>
              <p:spPr>
                <a:xfrm>
                  <a:off x="179512" y="4058488"/>
                  <a:ext cx="37440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i="1" dirty="0" smtClean="0"/>
                    <a:t>4/5 затрат ≤ 20 млн. рублей на каждый </a:t>
                  </a:r>
                </a:p>
                <a:p>
                  <a:r>
                    <a:rPr lang="ru-RU" sz="1400" b="1" i="1" dirty="0" smtClean="0"/>
                    <a:t>вид сетей</a:t>
                  </a:r>
                  <a:endParaRPr lang="ru-RU" sz="1400" b="1" i="1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179512" y="4952201"/>
                  <a:ext cx="230425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i="1" dirty="0" smtClean="0"/>
                    <a:t>ключевая ставка ЦБ РФ</a:t>
                  </a:r>
                  <a:endParaRPr lang="ru-RU" sz="1400" b="1" i="1" dirty="0"/>
                </a:p>
              </p:txBody>
            </p:sp>
            <p:sp>
              <p:nvSpPr>
                <p:cNvPr id="118" name="TextBox 117"/>
                <p:cNvSpPr txBox="1"/>
                <p:nvPr/>
              </p:nvSpPr>
              <p:spPr>
                <a:xfrm>
                  <a:off x="107504" y="5899338"/>
                  <a:ext cx="3743999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b="1" i="1" dirty="0" smtClean="0"/>
                    <a:t>100% уплаченного налога ≤ </a:t>
                  </a:r>
                  <a:r>
                    <a:rPr lang="ru-RU" sz="1400" b="1" i="1" dirty="0"/>
                    <a:t>15 млн. рублей </a:t>
                  </a:r>
                  <a:r>
                    <a:rPr lang="ru-RU" sz="1400" b="1" i="1" dirty="0" smtClean="0"/>
                    <a:t> в течение 1 года</a:t>
                  </a:r>
                  <a:endParaRPr lang="ru-RU" sz="1400" b="1" i="1" dirty="0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4211960" y="5888305"/>
                  <a:ext cx="309634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i="1" dirty="0" smtClean="0"/>
                    <a:t>требование к минимальной стоимости  и назначению ОС</a:t>
                  </a:r>
                  <a:endParaRPr lang="ru-RU" sz="1400" i="1" dirty="0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4139225" y="4880193"/>
                  <a:ext cx="3169079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i="1" dirty="0" smtClean="0"/>
                    <a:t>отсутствие льготной ставки и поручительства РГО</a:t>
                  </a:r>
                  <a:endParaRPr lang="ru-RU" sz="1400" i="1" dirty="0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4139952" y="3224009"/>
                  <a:ext cx="302433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i="1" dirty="0" smtClean="0"/>
                    <a:t>приобретено новое оборудование</a:t>
                  </a:r>
                  <a:endParaRPr lang="ru-RU" sz="1400" i="1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4171026" y="2359913"/>
                  <a:ext cx="313727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i="1" dirty="0" smtClean="0"/>
                    <a:t>оборудование не предназначено для торговой деятельности</a:t>
                  </a:r>
                  <a:endParaRPr lang="ru-RU" sz="1400" i="1" dirty="0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4139952" y="3963253"/>
                  <a:ext cx="313727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400" i="1" dirty="0" smtClean="0"/>
                    <a:t>работы по договорам подряда / технологического присоединяя</a:t>
                  </a:r>
                  <a:endParaRPr lang="ru-RU" sz="1400" i="1" dirty="0"/>
                </a:p>
              </p:txBody>
            </p:sp>
          </p:grpSp>
          <p:cxnSp>
            <p:nvCxnSpPr>
              <p:cNvPr id="151" name="Прямая соединительная линия 150"/>
              <p:cNvCxnSpPr/>
              <p:nvPr/>
            </p:nvCxnSpPr>
            <p:spPr>
              <a:xfrm rot="5400000">
                <a:off x="4571512" y="-1023975"/>
                <a:ext cx="0" cy="87840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Прямая соединительная линия 154"/>
              <p:cNvCxnSpPr/>
              <p:nvPr/>
            </p:nvCxnSpPr>
            <p:spPr>
              <a:xfrm rot="5400000">
                <a:off x="4572488" y="-231887"/>
                <a:ext cx="0" cy="87840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Прямая соединительная линия 159"/>
              <p:cNvCxnSpPr/>
              <p:nvPr/>
            </p:nvCxnSpPr>
            <p:spPr>
              <a:xfrm rot="5400000">
                <a:off x="4572488" y="632209"/>
                <a:ext cx="0" cy="87840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Прямая соединительная линия 160"/>
              <p:cNvCxnSpPr/>
              <p:nvPr/>
            </p:nvCxnSpPr>
            <p:spPr>
              <a:xfrm rot="5400000">
                <a:off x="4571512" y="1568312"/>
                <a:ext cx="0" cy="87840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Прямая соединительная линия 172"/>
              <p:cNvCxnSpPr/>
              <p:nvPr/>
            </p:nvCxnSpPr>
            <p:spPr>
              <a:xfrm>
                <a:off x="7308304" y="2595101"/>
                <a:ext cx="0" cy="43560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/>
              <p:cNvSpPr txBox="1"/>
              <p:nvPr/>
            </p:nvSpPr>
            <p:spPr>
              <a:xfrm>
                <a:off x="7520111" y="2559133"/>
                <a:ext cx="158839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i="1" dirty="0" smtClean="0">
                    <a:solidFill>
                      <a:srgbClr val="FF0000"/>
                    </a:solidFill>
                  </a:rPr>
                  <a:t>не более 2 лет</a:t>
                </a:r>
                <a:endParaRPr lang="ru-RU" sz="1400" b="1" i="1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785850" y="3368025"/>
                <a:ext cx="3796971" cy="307777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>
                    <a:solidFill>
                      <a:schemeClr val="tx1"/>
                    </a:solidFill>
                  </a:rPr>
                  <a:t>с даты </a:t>
                </a:r>
                <a:r>
                  <a:rPr lang="ru-RU" sz="1400" b="1" dirty="0" smtClean="0">
                    <a:solidFill>
                      <a:schemeClr val="tx1"/>
                    </a:solidFill>
                  </a:rPr>
                  <a:t>подписания договора прошло</a:t>
                </a:r>
                <a:endParaRPr lang="ru-RU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592120" y="3387189"/>
                <a:ext cx="14443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i="1" dirty="0" smtClean="0">
                    <a:solidFill>
                      <a:srgbClr val="FF0000"/>
                    </a:solidFill>
                  </a:rPr>
                  <a:t>не более 3 лет</a:t>
                </a:r>
                <a:endParaRPr lang="ru-RU" sz="1400" b="1" i="1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3780889" y="4160113"/>
                <a:ext cx="3801932" cy="307777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>
                    <a:solidFill>
                      <a:schemeClr val="tx1"/>
                    </a:solidFill>
                  </a:rPr>
                  <a:t>с даты </a:t>
                </a:r>
                <a:r>
                  <a:rPr lang="ru-RU" sz="1400" b="1" dirty="0" smtClean="0">
                    <a:solidFill>
                      <a:schemeClr val="tx1"/>
                    </a:solidFill>
                  </a:rPr>
                  <a:t>подписания договора прошло</a:t>
                </a:r>
                <a:endParaRPr lang="ru-RU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592119" y="4159532"/>
                <a:ext cx="14443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i="1" dirty="0" smtClean="0">
                    <a:solidFill>
                      <a:srgbClr val="FF0000"/>
                    </a:solidFill>
                  </a:rPr>
                  <a:t>не более 2 лет</a:t>
                </a:r>
                <a:endParaRPr lang="ru-RU" sz="1400" b="1" i="1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785849" y="5024209"/>
                <a:ext cx="3806271" cy="307777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>
                    <a:solidFill>
                      <a:schemeClr val="tx1"/>
                    </a:solidFill>
                  </a:rPr>
                  <a:t>с даты </a:t>
                </a:r>
                <a:r>
                  <a:rPr lang="ru-RU" sz="1400" b="1" dirty="0" smtClean="0">
                    <a:solidFill>
                      <a:schemeClr val="tx1"/>
                    </a:solidFill>
                  </a:rPr>
                  <a:t>подписания договора прошло</a:t>
                </a:r>
                <a:endParaRPr lang="ru-RU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7592119" y="5043373"/>
                <a:ext cx="14443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i="1" dirty="0" smtClean="0">
                    <a:solidFill>
                      <a:srgbClr val="FF0000"/>
                    </a:solidFill>
                  </a:rPr>
                  <a:t>не более 3 лет</a:t>
                </a:r>
                <a:endParaRPr lang="ru-RU" sz="1400" b="1" i="1" dirty="0"/>
              </a:p>
            </p:txBody>
          </p:sp>
          <p:cxnSp>
            <p:nvCxnSpPr>
              <p:cNvPr id="69" name="Прямая соединительная линия 68"/>
              <p:cNvCxnSpPr/>
              <p:nvPr/>
            </p:nvCxnSpPr>
            <p:spPr>
              <a:xfrm rot="5400000">
                <a:off x="4571512" y="-1816063"/>
                <a:ext cx="0" cy="878400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3779911" y="5926827"/>
                <a:ext cx="3812209" cy="307777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 smtClean="0">
                    <a:solidFill>
                      <a:schemeClr val="tx1"/>
                    </a:solidFill>
                  </a:rPr>
                  <a:t>ОС поставлено на баланс после 01.01.2022</a:t>
                </a:r>
                <a:endParaRPr lang="ru-RU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7592119" y="5907469"/>
                <a:ext cx="14443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i="1" dirty="0" smtClean="0">
                    <a:solidFill>
                      <a:srgbClr val="FF0000"/>
                    </a:solidFill>
                  </a:rPr>
                  <a:t>не более 5 лет</a:t>
                </a:r>
                <a:endParaRPr lang="ru-RU" sz="1400" b="1" i="1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3779912" y="2575937"/>
                <a:ext cx="3812208" cy="307777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r"/>
                <a:r>
                  <a:rPr lang="ru-RU" sz="1400" b="1" dirty="0">
                    <a:solidFill>
                      <a:schemeClr val="tx1"/>
                    </a:solidFill>
                  </a:rPr>
                  <a:t>с даты постановки </a:t>
                </a:r>
                <a:r>
                  <a:rPr lang="ru-RU" sz="1400" b="1" dirty="0" smtClean="0">
                    <a:solidFill>
                      <a:schemeClr val="tx1"/>
                    </a:solidFill>
                  </a:rPr>
                  <a:t>ОС на учет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 </a:t>
                </a:r>
                <a:r>
                  <a:rPr lang="ru-RU" sz="1400" b="1" dirty="0" smtClean="0">
                    <a:solidFill>
                      <a:schemeClr val="tx1"/>
                    </a:solidFill>
                  </a:rPr>
                  <a:t>прошло</a:t>
                </a:r>
                <a:endParaRPr lang="ru-RU" sz="1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4" name="Прямоугольник 73"/>
            <p:cNvSpPr/>
            <p:nvPr/>
          </p:nvSpPr>
          <p:spPr>
            <a:xfrm>
              <a:off x="7528043" y="1791980"/>
              <a:ext cx="1580461" cy="36004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СРОК ОКАЗАНИЯ ПОДДЕРЖКИ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Скругленный прямоугольник 74"/>
            <p:cNvSpPr/>
            <p:nvPr/>
          </p:nvSpPr>
          <p:spPr>
            <a:xfrm>
              <a:off x="5071555" y="1179912"/>
              <a:ext cx="3532893" cy="432048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1 заявитель – не более  40 млн. рублей в течение 1 года</a:t>
              </a:r>
              <a:endParaRPr lang="ru-RU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51520" y="188640"/>
            <a:ext cx="2736304" cy="307777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>
            <a:glow rad="101600">
              <a:srgbClr val="0070C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СУММА И СРОК ПОДДЕРЖКИ?</a:t>
            </a:r>
            <a:endParaRPr lang="ru-RU" sz="1400" b="1" dirty="0">
              <a:solidFill>
                <a:srgbClr val="FF0000"/>
              </a:solidFill>
            </a:endParaRPr>
          </a:p>
        </p:txBody>
      </p:sp>
      <p:pic>
        <p:nvPicPr>
          <p:cNvPr id="48" name="Picture 7" descr="http://clipart-library.com/images_k/check-mark-icon-transparent/check-mark-icon-transparent-1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512" y="6152358"/>
            <a:ext cx="252000" cy="22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7" descr="http://clipart-library.com/images_k/check-mark-icon-transparent/check-mark-icon-transparent-1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139461"/>
            <a:ext cx="252000" cy="22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7" descr="http://clipart-library.com/images_k/check-mark-icon-transparent/check-mark-icon-transparent-1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390091"/>
            <a:ext cx="252000" cy="22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7" descr="http://clipart-library.com/images_k/check-mark-icon-transparent/check-mark-icon-transparent-1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590438"/>
            <a:ext cx="252000" cy="22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7" descr="http://clipart-library.com/images_k/check-mark-icon-transparent/check-mark-icon-transparent-1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35172"/>
            <a:ext cx="252000" cy="22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73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60648"/>
            <a:ext cx="3672416" cy="307777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>
            <a:glow rad="101600">
              <a:srgbClr val="0070C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СУБСИДИИ НА ОБОРУДОВАНИЕ - 2024</a:t>
            </a:r>
            <a:endParaRPr lang="ru-RU" sz="1400" b="1" dirty="0"/>
          </a:p>
        </p:txBody>
      </p:sp>
      <p:grpSp>
        <p:nvGrpSpPr>
          <p:cNvPr id="77" name="Группа 76"/>
          <p:cNvGrpSpPr/>
          <p:nvPr/>
        </p:nvGrpSpPr>
        <p:grpSpPr>
          <a:xfrm>
            <a:off x="323528" y="908720"/>
            <a:ext cx="4248472" cy="5070177"/>
            <a:chOff x="323528" y="991761"/>
            <a:chExt cx="4248472" cy="5070177"/>
          </a:xfrm>
        </p:grpSpPr>
        <p:sp>
          <p:nvSpPr>
            <p:cNvPr id="6" name="TextBox 5"/>
            <p:cNvSpPr txBox="1"/>
            <p:nvPr/>
          </p:nvSpPr>
          <p:spPr>
            <a:xfrm>
              <a:off x="323528" y="991761"/>
              <a:ext cx="3168352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rgbClr val="0070C0"/>
                  </a:solidFill>
                </a:rPr>
                <a:t>ШАГ 1. Оценка базовых критериев</a:t>
              </a:r>
              <a:endParaRPr lang="ru-RU" sz="1400" b="1" dirty="0">
                <a:solidFill>
                  <a:srgbClr val="0070C0"/>
                </a:solidFill>
              </a:endParaRPr>
            </a:p>
          </p:txBody>
        </p:sp>
        <p:pic>
          <p:nvPicPr>
            <p:cNvPr id="7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1378051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539520" y="1340768"/>
              <a:ext cx="33124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i="1" dirty="0" smtClean="0">
                  <a:solidFill>
                    <a:srgbClr val="FF0000"/>
                  </a:solidFill>
                </a:rPr>
                <a:t>з/п одного работника  </a:t>
              </a:r>
              <a:r>
                <a:rPr lang="ru-RU" sz="1600" b="1" i="1" dirty="0" smtClean="0">
                  <a:solidFill>
                    <a:srgbClr val="FF0000"/>
                  </a:solidFill>
                </a:rPr>
                <a:t>≥</a:t>
              </a:r>
              <a:r>
                <a:rPr lang="ru-RU" sz="1200" b="1" i="1" dirty="0" smtClean="0">
                  <a:solidFill>
                    <a:srgbClr val="FF0000"/>
                  </a:solidFill>
                </a:rPr>
                <a:t>  отраслевой з/п</a:t>
              </a:r>
              <a:endParaRPr lang="ru-RU" sz="12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9520" y="1628800"/>
              <a:ext cx="3600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/>
                <a:t>источник : </a:t>
              </a:r>
            </a:p>
            <a:p>
              <a:r>
                <a:rPr lang="ru-RU" sz="1200" dirty="0" smtClean="0"/>
                <a:t>форма</a:t>
              </a:r>
              <a:r>
                <a:rPr lang="ru-RU" sz="1200" b="1" dirty="0" smtClean="0"/>
                <a:t> </a:t>
              </a:r>
              <a:r>
                <a:rPr lang="ru-RU" sz="1200" dirty="0" smtClean="0"/>
                <a:t>ЕФС-1  за последний отчетный период</a:t>
              </a:r>
              <a:endParaRPr lang="ru-RU" sz="1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9520" y="1999873"/>
              <a:ext cx="403248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/>
                <a:t>проверка: </a:t>
              </a:r>
            </a:p>
            <a:p>
              <a:r>
                <a:rPr lang="ru-RU" sz="1200" dirty="0" smtClean="0"/>
                <a:t>ЕМИСС </a:t>
              </a:r>
              <a:r>
                <a:rPr lang="ru-RU" sz="1400" dirty="0" smtClean="0"/>
                <a:t>(</a:t>
              </a:r>
              <a:r>
                <a:rPr lang="en-US" sz="1400" dirty="0" smtClean="0"/>
                <a:t>www.fedstat.ru</a:t>
              </a:r>
              <a:r>
                <a:rPr lang="ru-RU" sz="1400" dirty="0" smtClean="0"/>
                <a:t>), </a:t>
              </a:r>
              <a:r>
                <a:rPr lang="ru-RU" sz="1200" dirty="0" smtClean="0"/>
                <a:t>показатель </a:t>
              </a:r>
              <a:r>
                <a:rPr lang="ru-RU" sz="1400" dirty="0" smtClean="0"/>
                <a:t>- </a:t>
              </a:r>
              <a:r>
                <a:rPr lang="ru-RU" sz="1200" dirty="0" smtClean="0"/>
                <a:t>среднемесячная </a:t>
              </a:r>
              <a:r>
                <a:rPr lang="ru-RU" sz="1200" dirty="0"/>
                <a:t>номинальная начисленная заработная плата работающих в экономике</a:t>
              </a:r>
            </a:p>
          </p:txBody>
        </p:sp>
        <p:pic>
          <p:nvPicPr>
            <p:cNvPr id="11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498" y="2893796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611528" y="2875002"/>
              <a:ext cx="33124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i="1" dirty="0" smtClean="0">
                  <a:solidFill>
                    <a:srgbClr val="FF0000"/>
                  </a:solidFill>
                </a:rPr>
                <a:t>затраты понесены не ранее 01.01.2023</a:t>
              </a:r>
              <a:endParaRPr lang="ru-RU" sz="1200" b="1" i="1" dirty="0">
                <a:solidFill>
                  <a:srgbClr val="FF0000"/>
                </a:solidFill>
              </a:endParaRPr>
            </a:p>
          </p:txBody>
        </p:sp>
        <p:pic>
          <p:nvPicPr>
            <p:cNvPr id="13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053" y="3253836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11528" y="3224009"/>
              <a:ext cx="381645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i="1" dirty="0" smtClean="0">
                  <a:solidFill>
                    <a:srgbClr val="FF0000"/>
                  </a:solidFill>
                </a:rPr>
                <a:t>приобретено новое оборудование, срок полезного  использования  </a:t>
              </a:r>
              <a:r>
                <a:rPr lang="ru-RU" sz="1400" b="1" i="1" dirty="0" smtClean="0">
                  <a:solidFill>
                    <a:srgbClr val="FF0000"/>
                  </a:solidFill>
                </a:rPr>
                <a:t>&gt;</a:t>
              </a:r>
              <a:r>
                <a:rPr lang="ru-RU" sz="1200" b="1" i="1" dirty="0" smtClean="0">
                  <a:solidFill>
                    <a:srgbClr val="FF0000"/>
                  </a:solidFill>
                </a:rPr>
                <a:t>  3 лет</a:t>
              </a:r>
              <a:endParaRPr lang="ru-RU" sz="12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1528" y="3661281"/>
              <a:ext cx="374444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/>
                <a:t>оборудование: </a:t>
              </a:r>
            </a:p>
            <a:p>
              <a:pPr algn="just"/>
              <a:r>
                <a:rPr lang="ru-RU" sz="1200" dirty="0"/>
                <a:t>устройства, механизмы, станки, приборы, аппараты, агрегаты, установки, контрольно-измерительное, испытательное оборудование, погрузчики, бульдозеры, экскаваторы, скреперы, лесозаготовительная, буровая техника, техника для переработки кормов, ухода за сельскохозяйственными животными, а также автобусы, работающие на компримированном природном газе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0274" y="5600273"/>
              <a:ext cx="39817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i="1" dirty="0">
                  <a:solidFill>
                    <a:srgbClr val="FF0000"/>
                  </a:solidFill>
                </a:rPr>
                <a:t>общая первоначальная стоимость </a:t>
              </a:r>
              <a:r>
                <a:rPr lang="ru-RU" sz="1200" b="1" i="1" dirty="0" smtClean="0">
                  <a:solidFill>
                    <a:srgbClr val="FF0000"/>
                  </a:solidFill>
                </a:rPr>
                <a:t>оборудования, заявленного к субсидированию &gt;</a:t>
              </a:r>
              <a:r>
                <a:rPr lang="ru-RU" sz="1100" b="1" i="1" dirty="0" smtClean="0">
                  <a:solidFill>
                    <a:srgbClr val="FF0000"/>
                  </a:solidFill>
                </a:rPr>
                <a:t> </a:t>
              </a:r>
              <a:r>
                <a:rPr lang="ru-RU" sz="1200" b="1" i="1" dirty="0" smtClean="0">
                  <a:solidFill>
                    <a:srgbClr val="FF0000"/>
                  </a:solidFill>
                </a:rPr>
                <a:t>10 </a:t>
              </a:r>
              <a:r>
                <a:rPr lang="ru-RU" sz="1200" b="1" i="1" dirty="0">
                  <a:solidFill>
                    <a:srgbClr val="FF0000"/>
                  </a:solidFill>
                </a:rPr>
                <a:t>млн. рублей</a:t>
              </a:r>
            </a:p>
          </p:txBody>
        </p:sp>
        <p:pic>
          <p:nvPicPr>
            <p:cNvPr id="17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234" y="5672281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2" name="Группа 71"/>
          <p:cNvGrpSpPr/>
          <p:nvPr/>
        </p:nvGrpSpPr>
        <p:grpSpPr>
          <a:xfrm>
            <a:off x="4572000" y="908720"/>
            <a:ext cx="4248472" cy="4248472"/>
            <a:chOff x="3707904" y="975879"/>
            <a:chExt cx="4248472" cy="4248472"/>
          </a:xfrm>
        </p:grpSpPr>
        <p:sp>
          <p:nvSpPr>
            <p:cNvPr id="18" name="TextBox 17"/>
            <p:cNvSpPr txBox="1"/>
            <p:nvPr/>
          </p:nvSpPr>
          <p:spPr>
            <a:xfrm>
              <a:off x="3707904" y="975879"/>
              <a:ext cx="2880320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rgbClr val="0070C0"/>
                  </a:solidFill>
                </a:rPr>
                <a:t>ШАГ 2. Подготовка документов</a:t>
              </a:r>
              <a:endParaRPr lang="ru-RU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420126" y="1645913"/>
              <a:ext cx="189769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just"/>
              <a:r>
                <a:rPr lang="ru-RU" sz="1200" b="1" dirty="0" smtClean="0">
                  <a:solidFill>
                    <a:prstClr val="black"/>
                  </a:solidFill>
                  <a:ea typeface="Times New Roman"/>
                </a:rPr>
                <a:t>заявку</a:t>
              </a:r>
              <a:r>
                <a:rPr lang="ru-RU" sz="1200" dirty="0" smtClean="0">
                  <a:solidFill>
                    <a:prstClr val="black"/>
                  </a:solidFill>
                  <a:ea typeface="Times New Roman"/>
                </a:rPr>
                <a:t> </a:t>
              </a:r>
              <a:r>
                <a:rPr lang="ru-RU" sz="1200" dirty="0">
                  <a:solidFill>
                    <a:prstClr val="black"/>
                  </a:solidFill>
                  <a:ea typeface="Times New Roman"/>
                </a:rPr>
                <a:t>участие в отборе</a:t>
              </a:r>
              <a:endParaRPr lang="ru-RU" sz="1000" dirty="0">
                <a:solidFill>
                  <a:prstClr val="black"/>
                </a:solidFill>
                <a:ea typeface="Times New Roman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463736" y="1996661"/>
              <a:ext cx="342063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ru-RU" sz="1200" b="1" dirty="0" smtClean="0">
                  <a:solidFill>
                    <a:prstClr val="black"/>
                  </a:solidFill>
                  <a:ea typeface="Times New Roman"/>
                </a:rPr>
                <a:t>4 документа </a:t>
              </a:r>
              <a:r>
                <a:rPr lang="ru-RU" sz="1200" dirty="0" smtClean="0">
                  <a:solidFill>
                    <a:prstClr val="black"/>
                  </a:solidFill>
                  <a:ea typeface="Times New Roman"/>
                </a:rPr>
                <a:t>к заявке по установленной форме (расчет субсидии, реестр основных средств, согласие на обработку данных и др.)</a:t>
              </a:r>
              <a:endParaRPr lang="ru-RU" sz="1000" dirty="0">
                <a:solidFill>
                  <a:prstClr val="black"/>
                </a:solidFill>
                <a:ea typeface="Times New Roman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463736" y="2613375"/>
              <a:ext cx="255653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ru-RU" sz="1200" b="1" dirty="0" smtClean="0">
                  <a:solidFill>
                    <a:prstClr val="black"/>
                  </a:solidFill>
                  <a:ea typeface="Times New Roman"/>
                </a:rPr>
                <a:t>концепция развития </a:t>
              </a:r>
            </a:p>
            <a:p>
              <a:pPr lvl="0" algn="just"/>
              <a:r>
                <a:rPr lang="ru-RU" sz="1200" dirty="0" smtClean="0">
                  <a:solidFill>
                    <a:prstClr val="black"/>
                  </a:solidFill>
                  <a:ea typeface="Times New Roman"/>
                </a:rPr>
                <a:t>(по установленной форме)</a:t>
              </a:r>
              <a:endParaRPr lang="ru-RU" sz="1000" dirty="0">
                <a:solidFill>
                  <a:prstClr val="black"/>
                </a:solidFill>
                <a:ea typeface="Times New Roman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463736" y="3363072"/>
              <a:ext cx="34926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/>
              <a:r>
                <a:rPr lang="ru-RU" sz="1200" b="1" dirty="0" smtClean="0">
                  <a:solidFill>
                    <a:prstClr val="black"/>
                  </a:solidFill>
                  <a:ea typeface="Times New Roman"/>
                </a:rPr>
                <a:t>формы ЕФС-1 </a:t>
              </a:r>
              <a:r>
                <a:rPr lang="ru-RU" sz="1200" dirty="0" smtClean="0">
                  <a:solidFill>
                    <a:prstClr val="black"/>
                  </a:solidFill>
                  <a:ea typeface="Times New Roman"/>
                </a:rPr>
                <a:t>за последний отчетный период </a:t>
              </a:r>
            </a:p>
            <a:p>
              <a:pPr lvl="0" algn="just"/>
              <a:r>
                <a:rPr lang="ru-RU" sz="1200" dirty="0" smtClean="0">
                  <a:solidFill>
                    <a:prstClr val="black"/>
                  </a:solidFill>
                  <a:ea typeface="Times New Roman"/>
                </a:rPr>
                <a:t>(квартал, полугодие, 9 месяцев, год)</a:t>
              </a:r>
              <a:endParaRPr lang="ru-RU" sz="1000" dirty="0">
                <a:solidFill>
                  <a:prstClr val="black"/>
                </a:solidFill>
                <a:ea typeface="Times New Roman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4463736" y="3795120"/>
              <a:ext cx="34926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1200" b="1" dirty="0" smtClean="0">
                  <a:solidFill>
                    <a:prstClr val="black"/>
                  </a:solidFill>
                  <a:ea typeface="Times New Roman"/>
                </a:rPr>
                <a:t>годовой бухгалтерской отчетности </a:t>
              </a:r>
            </a:p>
            <a:p>
              <a:pPr lvl="0"/>
              <a:r>
                <a:rPr lang="ru-RU" sz="1200" dirty="0" smtClean="0">
                  <a:solidFill>
                    <a:prstClr val="black"/>
                  </a:solidFill>
                  <a:ea typeface="Times New Roman"/>
                </a:rPr>
                <a:t>(за последний год)</a:t>
              </a:r>
              <a:endParaRPr lang="ru-RU" sz="1000" dirty="0">
                <a:solidFill>
                  <a:prstClr val="black"/>
                </a:solidFill>
                <a:ea typeface="Times New Roman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463736" y="4227168"/>
              <a:ext cx="334862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200" b="1" dirty="0">
                  <a:solidFill>
                    <a:prstClr val="black"/>
                  </a:solidFill>
                  <a:ea typeface="Times New Roman"/>
                </a:rPr>
                <a:t>платежных </a:t>
              </a:r>
              <a:r>
                <a:rPr lang="ru-RU" sz="1200" b="1" dirty="0" smtClean="0">
                  <a:solidFill>
                    <a:prstClr val="black"/>
                  </a:solidFill>
                  <a:ea typeface="Times New Roman"/>
                </a:rPr>
                <a:t>документов</a:t>
              </a:r>
              <a:endParaRPr lang="ru-RU" sz="1000" dirty="0">
                <a:solidFill>
                  <a:prstClr val="black"/>
                </a:solidFill>
                <a:ea typeface="Times New Roman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83968" y="1418856"/>
              <a:ext cx="1466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i="1" dirty="0" smtClean="0">
                  <a:solidFill>
                    <a:srgbClr val="FF0000"/>
                  </a:solidFill>
                </a:rPr>
                <a:t>сформировать:</a:t>
              </a:r>
              <a:endParaRPr lang="ru-RU" sz="1200" b="1" i="1" dirty="0">
                <a:solidFill>
                  <a:srgbClr val="FF0000"/>
                </a:solidFill>
              </a:endParaRPr>
            </a:p>
          </p:txBody>
        </p:sp>
        <p:pic>
          <p:nvPicPr>
            <p:cNvPr id="31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1751" y="1658627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1751" y="2018667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1992" y="2642992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4283968" y="3075040"/>
              <a:ext cx="16288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i="1" dirty="0" smtClean="0">
                  <a:solidFill>
                    <a:srgbClr val="FF0000"/>
                  </a:solidFill>
                </a:rPr>
                <a:t>приложить копии:</a:t>
              </a:r>
              <a:endParaRPr lang="ru-RU" sz="12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36" name="Номер слайда 34"/>
            <p:cNvSpPr txBox="1">
              <a:spLocks/>
            </p:cNvSpPr>
            <p:nvPr/>
          </p:nvSpPr>
          <p:spPr>
            <a:xfrm>
              <a:off x="3995968" y="1412816"/>
              <a:ext cx="288000" cy="288000"/>
            </a:xfrm>
            <a:prstGeom prst="ellipse">
              <a:avLst/>
            </a:prstGeom>
            <a:solidFill>
              <a:schemeClr val="accent1"/>
            </a:solidFill>
          </p:spPr>
          <p:txBody>
            <a:bodyPr wrap="none" lIns="0" tIns="0" rIns="0" bIns="0" anchor="ctr" anchorCtr="1">
              <a:noAutofit/>
            </a:bodyPr>
            <a:lstStyle>
              <a:defPPr>
                <a:defRPr lang="ru-RU"/>
              </a:defPPr>
              <a:lvl1pPr marL="0" algn="ctr" defTabSz="914400" rtl="0" eaLnBrk="1" latinLnBrk="0" hangingPunct="1">
                <a:defRPr kumimoji="0" sz="1400" kern="1200">
                  <a:solidFill>
                    <a:srgbClr val="FFFFFF"/>
                  </a:solidFill>
                  <a:latin typeface="+mj-lt"/>
                  <a:ea typeface="+mj-ea"/>
                  <a:cs typeface="+mj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38" name="Номер слайда 34"/>
            <p:cNvSpPr txBox="1">
              <a:spLocks/>
            </p:cNvSpPr>
            <p:nvPr/>
          </p:nvSpPr>
          <p:spPr>
            <a:xfrm>
              <a:off x="3995936" y="3075040"/>
              <a:ext cx="288000" cy="288000"/>
            </a:xfrm>
            <a:prstGeom prst="ellipse">
              <a:avLst/>
            </a:prstGeom>
            <a:solidFill>
              <a:schemeClr val="accent1"/>
            </a:solidFill>
          </p:spPr>
          <p:txBody>
            <a:bodyPr wrap="none" lIns="0" tIns="0" rIns="0" bIns="0" anchor="ctr" anchorCtr="1">
              <a:noAutofit/>
            </a:bodyPr>
            <a:lstStyle>
              <a:defPPr>
                <a:defRPr lang="ru-RU"/>
              </a:defPPr>
              <a:lvl1pPr marL="0" algn="ctr" defTabSz="914400" rtl="0" eaLnBrk="1" latinLnBrk="0" hangingPunct="1">
                <a:defRPr kumimoji="0" sz="1400" kern="1200">
                  <a:solidFill>
                    <a:srgbClr val="FFFFFF"/>
                  </a:solidFill>
                  <a:latin typeface="+mj-lt"/>
                  <a:ea typeface="+mj-ea"/>
                  <a:cs typeface="+mj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dirty="0" smtClean="0"/>
                <a:t>2</a:t>
              </a:r>
              <a:endParaRPr lang="ru-RU" dirty="0"/>
            </a:p>
          </p:txBody>
        </p:sp>
        <p:pic>
          <p:nvPicPr>
            <p:cNvPr id="39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1403" y="3435080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8656" y="3867128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8656" y="4227168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0" name="Прямоугольник 79"/>
            <p:cNvSpPr/>
            <p:nvPr/>
          </p:nvSpPr>
          <p:spPr>
            <a:xfrm>
              <a:off x="4463736" y="4587208"/>
              <a:ext cx="334862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200" b="1" dirty="0" smtClean="0">
                  <a:solidFill>
                    <a:prstClr val="black"/>
                  </a:solidFill>
                  <a:ea typeface="Times New Roman"/>
                </a:rPr>
                <a:t>первичных документов по учету ОС</a:t>
              </a:r>
              <a:endParaRPr lang="ru-RU" sz="1000" b="1" dirty="0">
                <a:solidFill>
                  <a:prstClr val="black"/>
                </a:solidFill>
                <a:ea typeface="Times New Roman"/>
              </a:endParaRPr>
            </a:p>
          </p:txBody>
        </p:sp>
        <p:pic>
          <p:nvPicPr>
            <p:cNvPr id="81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0547" y="4587208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7" descr="http://clipart-library.com/images_k/check-mark-icon-transparent/check-mark-icon-transparent-1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8656" y="4947352"/>
              <a:ext cx="288000" cy="258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Прямоугольник 43"/>
            <p:cNvSpPr/>
            <p:nvPr/>
          </p:nvSpPr>
          <p:spPr>
            <a:xfrm>
              <a:off x="4463736" y="4947352"/>
              <a:ext cx="334862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200" b="1" dirty="0" smtClean="0">
                  <a:solidFill>
                    <a:prstClr val="black"/>
                  </a:solidFill>
                  <a:ea typeface="Times New Roman"/>
                </a:rPr>
                <a:t>справку ФНС о принадлежности налогов</a:t>
              </a:r>
              <a:endParaRPr lang="ru-RU" sz="1000" b="1" dirty="0">
                <a:solidFill>
                  <a:prstClr val="black"/>
                </a:solidFill>
                <a:ea typeface="Times New Roman"/>
              </a:endParaRP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4553872" y="5498068"/>
            <a:ext cx="441061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</a:rPr>
              <a:t>ШАГ 3. Направление документов для участия в отборе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00192" y="116632"/>
            <a:ext cx="27363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объявление о проведении отбора: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www.econom22.ru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948264" y="6135687"/>
            <a:ext cx="216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срок приёма документов </a:t>
            </a:r>
          </a:p>
          <a:p>
            <a:pPr algn="ctr"/>
            <a:r>
              <a:rPr lang="ru-RU" sz="1200" dirty="0" smtClean="0"/>
              <a:t>не менее 10 дней</a:t>
            </a:r>
            <a:endParaRPr lang="ru-RU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4555239" y="6054305"/>
            <a:ext cx="244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место приёма документов: </a:t>
            </a:r>
          </a:p>
          <a:p>
            <a:r>
              <a:rPr lang="ru-RU" sz="1200" dirty="0" smtClean="0"/>
              <a:t>Министерство экономического развития Алтайского края 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76411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1239</TotalTime>
  <Words>506</Words>
  <Application>Microsoft Office PowerPoint</Application>
  <PresentationFormat>Экран (4:3)</PresentationFormat>
  <Paragraphs>90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А. Панченко</dc:creator>
  <cp:lastModifiedBy>Андрей А. Панченко</cp:lastModifiedBy>
  <cp:revision>116</cp:revision>
  <cp:lastPrinted>2020-12-01T04:13:53Z</cp:lastPrinted>
  <dcterms:created xsi:type="dcterms:W3CDTF">2020-11-30T09:15:10Z</dcterms:created>
  <dcterms:modified xsi:type="dcterms:W3CDTF">2024-04-09T06:32:40Z</dcterms:modified>
</cp:coreProperties>
</file>