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81" r:id="rId2"/>
    <p:sldId id="292" r:id="rId3"/>
    <p:sldId id="295" r:id="rId4"/>
    <p:sldId id="291" r:id="rId5"/>
    <p:sldId id="285" r:id="rId6"/>
    <p:sldId id="289" r:id="rId7"/>
    <p:sldId id="296" r:id="rId8"/>
    <p:sldId id="297" r:id="rId9"/>
    <p:sldId id="286" r:id="rId10"/>
    <p:sldId id="287" r:id="rId11"/>
    <p:sldId id="283" r:id="rId12"/>
    <p:sldId id="294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60C000"/>
    <a:srgbClr val="FF9966"/>
    <a:srgbClr val="99FFCC"/>
    <a:srgbClr val="FFCC99"/>
    <a:srgbClr val="FFFF99"/>
    <a:srgbClr val="CCFF99"/>
    <a:srgbClr val="00823B"/>
    <a:srgbClr val="B05B26"/>
    <a:srgbClr val="E5A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61EC8-865A-4275-9CF8-5CC43739F741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31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2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2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999F8-18DD-414F-8CCE-92A2493367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15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999F8-18DD-414F-8CCE-92A2493367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59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7213604" y="3897010"/>
            <a:ext cx="4978402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7213604" y="4115167"/>
            <a:ext cx="4978402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9835342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" y="3675528"/>
            <a:ext cx="12192002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8552070" y="3643090"/>
            <a:ext cx="3639932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2401890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2965" y="356628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965" y="825950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9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grpSp>
        <p:nvGrpSpPr>
          <p:cNvPr id="3" name="Group 7"/>
          <p:cNvGrpSpPr/>
          <p:nvPr userDrawn="1"/>
        </p:nvGrpSpPr>
        <p:grpSpPr>
          <a:xfrm>
            <a:off x="0" y="6731802"/>
            <a:ext cx="12192000" cy="12619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2" name="Flowchart: Off-page Connector 21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lIns="121917" tIns="60958" rIns="121917" bIns="60958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1981203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94972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91076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3913" y="1109163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2" y="366821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4" y="308279"/>
            <a:ext cx="12192002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7213604" y="440113"/>
            <a:ext cx="4978402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9831529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12113289" y="-2001"/>
            <a:ext cx="7683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11967230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11887570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CE73B85-CF79-4FBC-81C4-6A0980EE0BE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F972ECD-DFA3-41A9-B435-D44892DF0D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0219" y="2133099"/>
            <a:ext cx="2834639" cy="744770"/>
          </a:xfrm>
          <a:solidFill>
            <a:schemeClr val="accent2">
              <a:lumMod val="60000"/>
              <a:lumOff val="40000"/>
              <a:alpha val="25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УЧРЕДИТЕЛЬ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3948543" y="2133099"/>
            <a:ext cx="7810275" cy="744770"/>
          </a:xfrm>
          <a:solidFill>
            <a:schemeClr val="accent2">
              <a:lumMod val="40000"/>
              <a:lumOff val="60000"/>
              <a:alpha val="25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Алтайского края по развитию предпринимательства и рыночной инфраструктуры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490219" y="6315816"/>
            <a:ext cx="63310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560" y="795199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701" y="876807"/>
            <a:ext cx="2439882" cy="83861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Текст 11"/>
          <p:cNvSpPr txBox="1">
            <a:spLocks/>
          </p:cNvSpPr>
          <p:nvPr/>
        </p:nvSpPr>
        <p:spPr>
          <a:xfrm>
            <a:off x="3948542" y="3002314"/>
            <a:ext cx="7810275" cy="894567"/>
          </a:xfrm>
          <a:prstGeom prst="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900" b="1" kern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09.04.2009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(Постановление Администрации Алтайского края от 13.03.03 №91 «Об Алтайском фонде финансирования предпринимательства)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Текст 2"/>
          <p:cNvSpPr txBox="1">
            <a:spLocks/>
          </p:cNvSpPr>
          <p:nvPr/>
        </p:nvSpPr>
        <p:spPr>
          <a:xfrm>
            <a:off x="506382" y="3023279"/>
            <a:ext cx="2834638" cy="891139"/>
          </a:xfrm>
          <a:prstGeom prst="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900" b="1" kern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СОЗДАНИЯ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Текст 2"/>
          <p:cNvSpPr txBox="1">
            <a:spLocks/>
          </p:cNvSpPr>
          <p:nvPr/>
        </p:nvSpPr>
        <p:spPr>
          <a:xfrm>
            <a:off x="506382" y="4066634"/>
            <a:ext cx="2818476" cy="829576"/>
          </a:xfrm>
          <a:prstGeom prst="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900" b="1" kern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КАПИТАЛИЗАЦИЯ ФОНДА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Текст 11"/>
          <p:cNvSpPr txBox="1">
            <a:spLocks/>
          </p:cNvSpPr>
          <p:nvPr/>
        </p:nvSpPr>
        <p:spPr>
          <a:xfrm>
            <a:off x="3948541" y="4066634"/>
            <a:ext cx="7810275" cy="833627"/>
          </a:xfrm>
          <a:prstGeom prst="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900" b="1" kern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985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 по состоянию на 01.04.2024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Текст 2"/>
          <p:cNvSpPr txBox="1">
            <a:spLocks/>
          </p:cNvSpPr>
          <p:nvPr/>
        </p:nvSpPr>
        <p:spPr>
          <a:xfrm>
            <a:off x="498300" y="5083580"/>
            <a:ext cx="2818476" cy="1044865"/>
          </a:xfrm>
          <a:prstGeom prst="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900" b="1" kern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ДЕЯТЕЛЬНОСТИ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Текст 11"/>
          <p:cNvSpPr txBox="1">
            <a:spLocks/>
          </p:cNvSpPr>
          <p:nvPr/>
        </p:nvSpPr>
        <p:spPr>
          <a:xfrm>
            <a:off x="3948541" y="5060368"/>
            <a:ext cx="7810275" cy="1068077"/>
          </a:xfrm>
          <a:prstGeom prst="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900" b="1" kern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доступа СМ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и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финансовым ресурсам посредством предоставления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микрозаймов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иных займов на развитие бизнеса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Текст 11"/>
          <p:cNvSpPr txBox="1">
            <a:spLocks/>
          </p:cNvSpPr>
          <p:nvPr/>
        </p:nvSpPr>
        <p:spPr>
          <a:xfrm>
            <a:off x="4682834" y="723516"/>
            <a:ext cx="7187741" cy="1145193"/>
          </a:xfrm>
          <a:prstGeom prst="rect">
            <a:avLst/>
          </a:prstGeom>
          <a:solidFill>
            <a:schemeClr val="bg1">
              <a:alpha val="25000"/>
            </a:schemeClr>
          </a:solidFill>
          <a:ln w="12700">
            <a:noFill/>
          </a:ln>
        </p:spPr>
        <p:txBody>
          <a:bodyPr vert="horz" anchor="ctr">
            <a:noAutofit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900" b="1" kern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Некоммерческая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микрокредитная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компания «АЛТАЙСКИЙ ФОНД ФИНАНСИРОВАНИЯ ПРЕДПРИНИМАТЕЛЬСТВА»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053" y="5572014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95912"/>
            <a:ext cx="10972800" cy="3808602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Движимое/ недвижимое имущество (в том числе приобретаемое) и/или поручительство физических и юридических лиц, поручительство Алтайского фонда МСП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860646" y="817749"/>
            <a:ext cx="8590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займа 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328266" y="5704514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053" y="5572014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48639"/>
            <a:ext cx="10972800" cy="4394465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- соответствие критериям СМСП, определенным ФЗ;</a:t>
            </a:r>
          </a:p>
          <a:p>
            <a:pPr marL="109728"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- регистрация СМСП в Алтайском крае;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- отсутствие долгов по налоговым платежам и во внебюджетные фонды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не применяются процедуры несостоятельности и банкротства;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не является кредитной и/или страховой организаций, страховым или кредитным кооперативом, лизинговой,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факторинговой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компанией, МФО, инвестиционным фондом, НПФ, проф. участником РЦБ, ломбардом или иной НФО, а также СМСП, не осуществляет деятельность в сфере финансового посредничества;</a:t>
            </a: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не осуществляет производство и/или реализацию подакцизных товаров, добычу и/или реализацию полезных ископаемых;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не находится в процессе ликвидации;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не является участником соглашений о разделе продукции;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не осуществляет деятельность в сфере игорного бизнеса;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не является нерезидентом РФ;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отсутствие у СМСП на дату обращения и за шесть месяцев, предшествующих дате обращения просроченных обязательств по кредитным договорам, договорам займа;</a:t>
            </a: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-средний уровень заработной платы работников не ниже МРОТ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860646" y="817749"/>
            <a:ext cx="8590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Обязательные условия 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311791" y="6143104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053" y="5572014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48639"/>
            <a:ext cx="10972800" cy="439446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г. Барнаул, ул. Мало-Тобольская, 19</a:t>
            </a:r>
          </a:p>
          <a:p>
            <a:pPr marL="109728" indent="0" algn="ctr">
              <a:buNone/>
            </a:pPr>
            <a:endParaRPr lang="ru-RU" sz="30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Представительства:</a:t>
            </a:r>
          </a:p>
          <a:p>
            <a:pPr marL="109728" indent="0" algn="ctr">
              <a:buNone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Бийск, Рубцовск, Заринск, Алейск, Славгород </a:t>
            </a:r>
            <a:r>
              <a:rPr lang="ru-RU" sz="3000" b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Мамонтово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Камень-на-Оби, Благовещенка,</a:t>
            </a:r>
          </a:p>
          <a:p>
            <a:pPr marL="109728" indent="0" algn="ctr">
              <a:buNone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Поспелиха, Угловское.</a:t>
            </a:r>
          </a:p>
          <a:p>
            <a:pPr marL="109728" indent="0" algn="ctr">
              <a:buNone/>
            </a:pP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(3852) 538-070 </a:t>
            </a:r>
          </a:p>
          <a:p>
            <a:pPr marL="109728" indent="0" algn="ctr">
              <a:buNone/>
            </a:pPr>
            <a:endParaRPr lang="ru-RU" sz="25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3103927" y="484805"/>
            <a:ext cx="85903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lvl="0" algn="r">
              <a:spcBef>
                <a:spcPts val="300"/>
              </a:spcBef>
              <a:buClr>
                <a:srgbClr val="A5AB81"/>
              </a:buClr>
            </a:pP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afmz.ru</a:t>
            </a:r>
            <a:endParaRPr lang="ru-RU" sz="6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345042" y="6143104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887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053" y="5572014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428" y="1683713"/>
            <a:ext cx="10972800" cy="380860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Субъектам </a:t>
            </a:r>
            <a:r>
              <a:rPr lang="ru-RU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малого и среднего!!!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предпринимательства, включая крестьянские (фермерские) хозяйства, сельскохозяйственные потребительские кооперативы, определенные в соответствии с федеральным законодательством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Физическим лицам применяющим специальный налоговый режим «Налог на профессиональный доход»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самозанятым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860646" y="817749"/>
            <a:ext cx="8590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Займы на развитие бизнеса! 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311791" y="5737183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88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053" y="5572014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428" y="1683713"/>
            <a:ext cx="10972800" cy="380860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 НАЧАЛА ДЕЯТЕЛЬНОСТИ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ВЫДАНО более 6 400 ЗАЙМОВ НА СУММУ порядка 8 МЛРД. РУБ.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ГОД ПРЕДПРИНИМАТЕЛЯМ НА РАЗВИТИЕ БИЗНЕСА ВЫДАЕТСЯ БОЛЕЕ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МЛРД. ЗАЕМНЫХ СРЕДСТВ НЕ МЕНЕЕ 400 ЗАЕМЩИКАМ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860646" y="817749"/>
            <a:ext cx="8590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Займы на развитие бизнеса! 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672275" y="5096395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686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ltfond.ru/images/pages/afm/2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981576" y="680273"/>
            <a:ext cx="921042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500" b="1" dirty="0" err="1" smtClean="0">
                <a:solidFill>
                  <a:srgbClr val="DD804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Микрозаймы</a:t>
            </a:r>
            <a:r>
              <a:rPr lang="ru-RU" sz="3500" b="1" dirty="0" smtClean="0">
                <a:solidFill>
                  <a:srgbClr val="DD804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b="1" dirty="0">
                <a:solidFill>
                  <a:srgbClr val="DD804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развитие бизнеса!</a:t>
            </a:r>
            <a:r>
              <a:rPr lang="ru-RU" sz="35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5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285103" y="1689722"/>
            <a:ext cx="1035148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809F79"/>
              </a:buClr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инвестиции, пополнение оборотных средств, рефинансирование банковских кредитов на предпринимательские цели</a:t>
            </a:r>
          </a:p>
          <a:p>
            <a:pPr marL="285750" indent="-285750">
              <a:buClr>
                <a:srgbClr val="809F79"/>
              </a:buClr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 36 месяцев</a:t>
            </a:r>
          </a:p>
          <a:p>
            <a:pPr marL="285750" indent="-285750">
              <a:buClr>
                <a:srgbClr val="809F79"/>
              </a:buClr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 500 000 рублей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самозанятым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809F79"/>
              </a:buClr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 5 000 000 рублей СМСП</a:t>
            </a:r>
          </a:p>
          <a:p>
            <a:pPr marL="109728" indent="0">
              <a:buNone/>
            </a:pP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сумме займа свыше 3 (трех) миллионов рублей: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сумма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совокупной выручки за последний отчетный год не менее 7 000 тыс. рублей;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положительный финансовый результат за предшествующий отчетный год.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8228" y="5913394"/>
            <a:ext cx="553363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</a:p>
        </p:txBody>
      </p:sp>
      <p:pic>
        <p:nvPicPr>
          <p:cNvPr id="7" name="Рисунок 6" descr="C:\Users\kartashova\Desktop\WhatsApp Image 2021-03-17 at 16.11.24.jpe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755" y="576439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421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74005" y="5819775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415" y="1748640"/>
            <a:ext cx="11195222" cy="4432262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7,5%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стандартный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займ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 предоставлением залога;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4,75-5,75%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приоритетные проекты;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4,7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%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самозанятых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граждан;</a:t>
            </a:r>
          </a:p>
          <a:p>
            <a:pPr marL="109728" lvl="0" indent="0">
              <a:buClr>
                <a:srgbClr val="A5AB81"/>
              </a:buCl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5,75%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льготные категории; </a:t>
            </a:r>
          </a:p>
          <a:p>
            <a:pPr>
              <a:buClr>
                <a:srgbClr val="A5AB81"/>
              </a:buClr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4,75%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для социального предпринимательства;</a:t>
            </a:r>
          </a:p>
          <a:p>
            <a:pPr>
              <a:buClr>
                <a:srgbClr val="A5AB81"/>
              </a:buClr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4,75%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«Комфортный старт» для начинающих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(срок регистрации СМСП до 2 лет)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rgbClr val="A5AB81"/>
              </a:buClr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3,5%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инвестиционные займы по программе СЭР;</a:t>
            </a:r>
          </a:p>
          <a:p>
            <a:pPr lvl="0">
              <a:buClr>
                <a:srgbClr val="A5AB81"/>
              </a:buClr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1 % 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пострадавшим в Чрезвычайной Ситуации</a:t>
            </a:r>
          </a:p>
          <a:p>
            <a:pPr>
              <a:buClr>
                <a:srgbClr val="A5AB81"/>
              </a:buClr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 4,75% до 16%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без залога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 200 000 рублей</a:t>
            </a:r>
          </a:p>
          <a:p>
            <a:pPr>
              <a:buClr>
                <a:srgbClr val="A5AB81"/>
              </a:buClr>
              <a:buFontTx/>
              <a:buChar char="-"/>
            </a:pP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5,75%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«Надежный партнер»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беззалоговый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займ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2,5 млн. руб.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A5AB81"/>
              </a:buClr>
              <a:buFontTx/>
              <a:buChar char="-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A5AB81"/>
              </a:buClr>
              <a:buFontTx/>
              <a:buChar char="-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A5AB81"/>
              </a:buClr>
              <a:buFontTx/>
              <a:buChar char="-"/>
            </a:pP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A5AB81"/>
              </a:buClr>
              <a:buFontTx/>
              <a:buChar char="-"/>
            </a:pP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09728" lvl="0" indent="0">
              <a:buClr>
                <a:srgbClr val="A5AB81"/>
              </a:buClr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A5AB81"/>
              </a:buClr>
            </a:pPr>
            <a:endParaRPr lang="ru-RU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A5AB81"/>
              </a:buClr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A5AB81"/>
              </a:buClr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A5AB81"/>
              </a:buClr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A5AB81"/>
              </a:buClr>
            </a:pP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A5AB81"/>
              </a:buClr>
            </a:pP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860646" y="817749"/>
            <a:ext cx="8590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Процентные ставки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255750" y="6168318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lvl="0">
              <a:spcBef>
                <a:spcPts val="300"/>
              </a:spcBef>
              <a:buClr>
                <a:srgbClr val="A5AB81"/>
              </a:buClr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053" y="5572014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95912"/>
            <a:ext cx="10972800" cy="3808602"/>
          </a:xfrm>
        </p:spPr>
        <p:txBody>
          <a:bodyPr>
            <a:normAutofit fontScale="40000" lnSpcReduction="20000"/>
          </a:bodyPr>
          <a:lstStyle/>
          <a:p>
            <a:pPr algn="ctr">
              <a:spcBef>
                <a:spcPts val="0"/>
              </a:spcBef>
              <a:buFont typeface="Arial" charset="0"/>
              <a:buNone/>
            </a:pPr>
            <a:r>
              <a:rPr lang="ru-RU" sz="7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Приоритетные проекты</a:t>
            </a:r>
            <a:r>
              <a:rPr lang="ru-RU" sz="7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7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если </a:t>
            </a:r>
            <a:r>
              <a:rPr lang="ru-RU" sz="7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СМСП</a:t>
            </a:r>
            <a:r>
              <a:rPr lang="ru-RU" sz="7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7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Bef>
                <a:spcPct val="65000"/>
              </a:spcBef>
              <a:buFont typeface="Arial" charset="0"/>
              <a:buNone/>
            </a:pPr>
            <a:endParaRPr lang="ru-RU" altLang="ru-RU" sz="25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3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резидентом промышленного (индустриального) парка, агропромышленного парка, технопарка, промышленного технопарка,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бизнес-инкубатора;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осуществляет экспортную деятельность;</a:t>
            </a:r>
          </a:p>
          <a:p>
            <a:pPr>
              <a:lnSpc>
                <a:spcPct val="120000"/>
              </a:lnSpc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создан женщиной;</a:t>
            </a:r>
          </a:p>
          <a:p>
            <a:pPr>
              <a:lnSpc>
                <a:spcPct val="120000"/>
              </a:lnSpc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является сельскохозяйственным производственным или потребительским кооперативом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относится к молодежному предпринимательству;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создан физическим лицом старше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55;</a:t>
            </a:r>
          </a:p>
          <a:p>
            <a:pPr>
              <a:lnSpc>
                <a:spcPct val="120000"/>
              </a:lnSpc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вновь зарегистрированный и действующий менее 2 лет:</a:t>
            </a:r>
          </a:p>
          <a:p>
            <a:pPr>
              <a:lnSpc>
                <a:spcPct val="120000"/>
              </a:lnSpc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осуществляющий деятельность в отраслях обрабатывающего производства, гостиниц и общественного питания, информации и связи, сфере туризма</a:t>
            </a:r>
          </a:p>
          <a:p>
            <a:pPr>
              <a:lnSpc>
                <a:spcPct val="120000"/>
              </a:lnSpc>
            </a:pP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860646" y="817749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Специальные льготные программы</a:t>
            </a: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rgbClr val="DD8047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311791" y="5737183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761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053" y="5572014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95912"/>
            <a:ext cx="10972800" cy="3808602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Льготные категории СМСП – это СМСП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10000"/>
              </a:lnSpc>
            </a:pPr>
            <a:endParaRPr lang="ru-RU" sz="9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приобретающие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и устанавливающие охранно-пожарную сигнализацию;</a:t>
            </a:r>
          </a:p>
          <a:p>
            <a:pPr>
              <a:lnSpc>
                <a:spcPct val="110000"/>
              </a:lnSpc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приобретающие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оборудование и программное обеспечение для осуществления маркировки готовой продукции;</a:t>
            </a:r>
          </a:p>
          <a:p>
            <a:pPr>
              <a:lnSpc>
                <a:spcPct val="110000"/>
              </a:lnSpc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предприятия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торговли (код ОКВЭД 2- 47 по основному виду деятельности), зарегистрированные и осуществляющие деятельность в сельских территориях, получающие заемные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средства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на финансирование основного вида деятельности;</a:t>
            </a:r>
          </a:p>
          <a:p>
            <a:pPr>
              <a:lnSpc>
                <a:spcPct val="110000"/>
              </a:lnSpc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финансирующие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развитие телекоммуникационной инфраструктуры в сельских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территориях</a:t>
            </a:r>
          </a:p>
          <a:p>
            <a:pPr>
              <a:lnSpc>
                <a:spcPct val="110000"/>
              </a:lnSpc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финансирующие объекты придорожного сервиса;</a:t>
            </a:r>
          </a:p>
          <a:p>
            <a:pPr>
              <a:lnSpc>
                <a:spcPct val="110000"/>
              </a:lnSpc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сельскохозяйственные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предприятия (код ОКВЭД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01- 11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по основному виду деятельности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зарегистрированные и осуществляющие деятельность в сельских территориях, получающие заемные средства на финансирование основного вида деятельности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, 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860646" y="817749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Специальные льготные программы</a:t>
            </a: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rgbClr val="DD8047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311791" y="5737183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82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053" y="5572014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95912"/>
            <a:ext cx="10972800" cy="3808602"/>
          </a:xfrm>
        </p:spPr>
        <p:txBody>
          <a:bodyPr>
            <a:normAutofit fontScale="92500" lnSpcReduction="10000"/>
          </a:bodyPr>
          <a:lstStyle/>
          <a:p>
            <a:pPr marL="109728" indent="0">
              <a:lnSpc>
                <a:spcPct val="110000"/>
              </a:lnSpc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для начинающих предпринимателей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срок регистрации до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2 лет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  <a:p>
            <a:pPr marL="109728" indent="0">
              <a:lnSpc>
                <a:spcPct val="110000"/>
              </a:lnSpc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Комфортный старт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–заем до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3 000 000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руб. по ставке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4,75%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годовых</a:t>
            </a:r>
          </a:p>
          <a:p>
            <a:pPr marL="109728" indent="0">
              <a:lnSpc>
                <a:spcPct val="110000"/>
              </a:lnSpc>
              <a:buNone/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   До 50% обеспечения- поручительство Алтайского фонда МСП;</a:t>
            </a:r>
          </a:p>
          <a:p>
            <a:pPr marL="109728" indent="0">
              <a:lnSpc>
                <a:spcPct val="110000"/>
              </a:lnSpc>
              <a:buNone/>
            </a:pPr>
            <a:endParaRPr lang="ru-RU" sz="500" b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lnSpc>
                <a:spcPct val="110000"/>
              </a:lnSpc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для постоянных клиентов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имеющих </a:t>
            </a:r>
            <a:r>
              <a:rPr lang="ru-RU" sz="2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действующий, обеспеченный залоговым имуществом заем в Фонде, </a:t>
            </a:r>
            <a:r>
              <a:rPr lang="ru-RU" sz="2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являющихся </a:t>
            </a:r>
            <a:r>
              <a:rPr lang="ru-RU" sz="2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заемщиками Фонда более 5 лет, </a:t>
            </a:r>
            <a:r>
              <a:rPr lang="ru-RU" sz="2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имеющих </a:t>
            </a:r>
            <a:r>
              <a:rPr lang="ru-RU" sz="2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менее  3 (трех) </a:t>
            </a:r>
            <a:r>
              <a:rPr lang="ru-RU" sz="2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погашенных </a:t>
            </a:r>
            <a:r>
              <a:rPr lang="ru-RU" sz="2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займов в Фонде и положительную кредитную историю</a:t>
            </a:r>
            <a:endParaRPr lang="ru-RU" sz="500" b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lnSpc>
                <a:spcPct val="110000"/>
              </a:lnSpc>
              <a:buNone/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Надежный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партнер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аем до </a:t>
            </a:r>
            <a:r>
              <a:rPr lang="ru-RU" sz="2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2 500 000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рублей по ставке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5,75%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годовых заем на срок, не превышающий срок действующего обеспеченного займа </a:t>
            </a:r>
            <a:r>
              <a:rPr lang="ru-RU" sz="2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без предоставления залогового обеспечения</a:t>
            </a:r>
          </a:p>
          <a:p>
            <a:pPr marL="109728" indent="0">
              <a:lnSpc>
                <a:spcPct val="110000"/>
              </a:lnSpc>
              <a:buNone/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860646" y="817749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Специальные льготные программы</a:t>
            </a: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rgbClr val="DD8047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311791" y="5737183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281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Priem\Desktop\новые лого\Новая папка (2)\лого бел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053" y="5572014"/>
            <a:ext cx="17811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481B305-FE9A-4649-8C5E-891F46FB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95912"/>
            <a:ext cx="10972800" cy="4164066"/>
          </a:xfrm>
        </p:spPr>
        <p:txBody>
          <a:bodyPr>
            <a:normAutofit fontScale="85000" lnSpcReduction="10000"/>
          </a:bodyPr>
          <a:lstStyle/>
          <a:p>
            <a:pPr algn="ctr">
              <a:spcBef>
                <a:spcPct val="65000"/>
              </a:spcBef>
              <a:buFont typeface="Arial" charset="0"/>
              <a:buNone/>
            </a:pPr>
            <a:r>
              <a:rPr lang="ru-RU" altLang="ru-RU" sz="39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Программа социально-экономического развития</a:t>
            </a:r>
          </a:p>
          <a:p>
            <a:pPr algn="ctr">
              <a:spcBef>
                <a:spcPct val="65000"/>
              </a:spcBef>
              <a:buFont typeface="Arial" charset="0"/>
              <a:buNone/>
            </a:pPr>
            <a:endParaRPr lang="ru-RU" altLang="ru-RU" sz="12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Инвестиционные займы</a:t>
            </a:r>
          </a:p>
          <a:p>
            <a:r>
              <a:rPr lang="ru-RU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Процентная ставка 3,5% годовых!!!</a:t>
            </a:r>
            <a:r>
              <a:rPr lang="ru-RU" sz="39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Срок от 36 до 84 месяцев!!! </a:t>
            </a:r>
          </a:p>
          <a:p>
            <a:r>
              <a:rPr lang="ru-RU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Сумма инвестиционного займа от 1,5 млн. рублей до 15 млн. рублей;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Залог – не менее суммы займа по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залоговой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стоимости;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Возможно поручительство НО «Алтайский фонд МСП»;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Обязательное условие – создание 1 рабочего места на каждые 1,5 млн. руб. полученного займа;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Страхование залогового имущества от риска утраты, гибели, повреждения на весь срок действия договора займа при сроке займа более 36 месяцев и сумме более 5 млн. руб.</a:t>
            </a:r>
          </a:p>
          <a:p>
            <a:endParaRPr lang="ru-RU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EA9C6F-2E73-435D-AA3A-125B281AE224}"/>
              </a:ext>
            </a:extLst>
          </p:cNvPr>
          <p:cNvSpPr txBox="1"/>
          <p:nvPr/>
        </p:nvSpPr>
        <p:spPr>
          <a:xfrm>
            <a:off x="2860646" y="817749"/>
            <a:ext cx="8590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Специальные программы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114C29-46EB-4274-96A6-473D0BC96929}"/>
              </a:ext>
            </a:extLst>
          </p:cNvPr>
          <p:cNvSpPr txBox="1"/>
          <p:nvPr/>
        </p:nvSpPr>
        <p:spPr>
          <a:xfrm>
            <a:off x="345042" y="5901423"/>
            <a:ext cx="8590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 Фонд Финансирования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6038739C-5148-43E2-B917-D8F3661ABB11}"/>
              </a:ext>
            </a:extLst>
          </p:cNvPr>
          <p:cNvCxnSpPr>
            <a:cxnSpLocks/>
          </p:cNvCxnSpPr>
          <p:nvPr/>
        </p:nvCxnSpPr>
        <p:spPr>
          <a:xfrm>
            <a:off x="2088859" y="1500468"/>
            <a:ext cx="960539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2" descr="http://altfond.ru/images/pages/afm/2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556" y="500552"/>
            <a:ext cx="3512281" cy="920218"/>
          </a:xfrm>
          <a:prstGeom prst="rect">
            <a:avLst/>
          </a:prstGeom>
          <a:noFill/>
        </p:spPr>
      </p:pic>
      <p:pic>
        <p:nvPicPr>
          <p:cNvPr id="11" name="Рисунок 10" descr="C:\Users\kartashova\Desktop\WhatsApp Image 2021-03-17 at 16.11.24.jpe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96" y="594744"/>
            <a:ext cx="2439882" cy="83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46742</TotalTime>
  <Words>733</Words>
  <Application>Microsoft Office PowerPoint</Application>
  <PresentationFormat>Широкоэкранный</PresentationFormat>
  <Paragraphs>117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Georgia</vt:lpstr>
      <vt:lpstr>Times New Roman</vt:lpstr>
      <vt:lpstr>Trebuchet MS</vt:lpstr>
      <vt:lpstr>Wingdings 2</vt:lpstr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Директор</cp:lastModifiedBy>
  <cp:revision>2336</cp:revision>
  <cp:lastPrinted>2024-04-05T02:31:20Z</cp:lastPrinted>
  <dcterms:created xsi:type="dcterms:W3CDTF">2017-02-18T15:02:40Z</dcterms:created>
  <dcterms:modified xsi:type="dcterms:W3CDTF">2024-04-05T02:42:44Z</dcterms:modified>
</cp:coreProperties>
</file>