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2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5670550" cy="10080625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33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Blank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OverTx" preserve="1" userDrawn="1">
  <p:cSld name="Title, Content over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 bwMode="auto">
          <a:xfrm>
            <a:off x="504000" y="225719"/>
            <a:ext cx="9071640" cy="947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>
              <a:defRPr/>
            </a:pPr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 bwMode="auto">
          <a:xfrm>
            <a:off x="504000" y="1326600"/>
            <a:ext cx="9071640" cy="1568160"/>
          </a:xfrm>
          <a:prstGeom prst="rect">
            <a:avLst/>
          </a:prstGeom>
        </p:spPr>
        <p:txBody>
          <a:bodyPr lIns="0" tIns="0" rIns="0" bIns="0"/>
          <a:lstStyle/>
          <a:p>
            <a:pPr>
              <a:defRPr/>
            </a:pPr>
            <a:endParaRPr/>
          </a:p>
        </p:txBody>
      </p:sp>
      <p:sp>
        <p:nvSpPr>
          <p:cNvPr id="6" name="PlaceHolder 3"/>
          <p:cNvSpPr>
            <a:spLocks noGrp="1"/>
          </p:cNvSpPr>
          <p:nvPr>
            <p:ph type="body"/>
          </p:nvPr>
        </p:nvSpPr>
        <p:spPr bwMode="auto">
          <a:xfrm>
            <a:off x="504000" y="3044160"/>
            <a:ext cx="9071640" cy="1568160"/>
          </a:xfrm>
          <a:prstGeom prst="rect">
            <a:avLst/>
          </a:prstGeom>
        </p:spPr>
        <p:txBody>
          <a:bodyPr lIns="0" tIns="0" rIns="0" bIns="0"/>
          <a:lstStyle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fourObj" preserve="1" userDrawn="1">
  <p:cSld name="Title, 4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 bwMode="auto">
          <a:xfrm>
            <a:off x="504000" y="225719"/>
            <a:ext cx="9071640" cy="947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>
              <a:defRPr/>
            </a:pPr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 bwMode="auto"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tIns="0" rIns="0" bIns="0"/>
          <a:lstStyle/>
          <a:p>
            <a:pPr>
              <a:defRPr/>
            </a:pPr>
            <a:endParaRPr/>
          </a:p>
        </p:txBody>
      </p:sp>
      <p:sp>
        <p:nvSpPr>
          <p:cNvPr id="6" name="PlaceHolder 3"/>
          <p:cNvSpPr>
            <a:spLocks noGrp="1"/>
          </p:cNvSpPr>
          <p:nvPr>
            <p:ph type="body"/>
          </p:nvPr>
        </p:nvSpPr>
        <p:spPr bwMode="auto"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tIns="0" rIns="0" bIns="0"/>
          <a:lstStyle/>
          <a:p>
            <a:pPr>
              <a:defRPr/>
            </a:pPr>
            <a:endParaRPr/>
          </a:p>
        </p:txBody>
      </p:sp>
      <p:sp>
        <p:nvSpPr>
          <p:cNvPr id="7" name="PlaceHolder 4"/>
          <p:cNvSpPr>
            <a:spLocks noGrp="1"/>
          </p:cNvSpPr>
          <p:nvPr>
            <p:ph type="body"/>
          </p:nvPr>
        </p:nvSpPr>
        <p:spPr bwMode="auto">
          <a:xfrm>
            <a:off x="5152680" y="3044160"/>
            <a:ext cx="4426920" cy="1568160"/>
          </a:xfrm>
          <a:prstGeom prst="rect">
            <a:avLst/>
          </a:prstGeom>
        </p:spPr>
        <p:txBody>
          <a:bodyPr lIns="0" tIns="0" rIns="0" bIns="0"/>
          <a:lstStyle/>
          <a:p>
            <a:pPr>
              <a:defRPr/>
            </a:pPr>
            <a:endParaRPr/>
          </a:p>
        </p:txBody>
      </p:sp>
      <p:sp>
        <p:nvSpPr>
          <p:cNvPr id="8" name="PlaceHolder 5"/>
          <p:cNvSpPr>
            <a:spLocks noGrp="1"/>
          </p:cNvSpPr>
          <p:nvPr>
            <p:ph type="body"/>
          </p:nvPr>
        </p:nvSpPr>
        <p:spPr bwMode="auto">
          <a:xfrm>
            <a:off x="504000" y="3044160"/>
            <a:ext cx="4426920" cy="1568160"/>
          </a:xfrm>
          <a:prstGeom prst="rect">
            <a:avLst/>
          </a:prstGeom>
        </p:spPr>
        <p:txBody>
          <a:bodyPr lIns="0" tIns="0" rIns="0" bIns="0"/>
          <a:lstStyle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Title, 6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 bwMode="auto">
          <a:xfrm>
            <a:off x="504000" y="225719"/>
            <a:ext cx="9071640" cy="947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>
              <a:defRPr/>
            </a:pPr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 bwMode="auto"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tIns="0" rIns="0" bIns="0"/>
          <a:lstStyle/>
          <a:p>
            <a:pPr>
              <a:defRPr/>
            </a:pPr>
            <a:endParaRPr/>
          </a:p>
        </p:txBody>
      </p:sp>
      <p:sp>
        <p:nvSpPr>
          <p:cNvPr id="6" name="PlaceHolder 3"/>
          <p:cNvSpPr>
            <a:spLocks noGrp="1"/>
          </p:cNvSpPr>
          <p:nvPr>
            <p:ph type="body"/>
          </p:nvPr>
        </p:nvSpPr>
        <p:spPr bwMode="auto"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tIns="0" rIns="0" bIns="0"/>
          <a:lstStyle/>
          <a:p>
            <a:pPr>
              <a:defRPr/>
            </a:pPr>
            <a:endParaRPr/>
          </a:p>
        </p:txBody>
      </p:sp>
      <p:pic>
        <p:nvPicPr>
          <p:cNvPr id="7" name="Рисунок 36"/>
          <p:cNvPicPr/>
          <p:nvPr/>
        </p:nvPicPr>
        <p:blipFill>
          <a:blip r:embed="rId2"/>
          <a:stretch/>
        </p:blipFill>
        <p:spPr bwMode="auto">
          <a:xfrm>
            <a:off x="2979000" y="1326600"/>
            <a:ext cx="4121280" cy="3288240"/>
          </a:xfrm>
          <a:prstGeom prst="rect">
            <a:avLst/>
          </a:prstGeom>
          <a:ln>
            <a:noFill/>
          </a:ln>
        </p:spPr>
      </p:pic>
      <p:pic>
        <p:nvPicPr>
          <p:cNvPr id="8" name="Рисунок 37"/>
          <p:cNvPicPr/>
          <p:nvPr/>
        </p:nvPicPr>
        <p:blipFill>
          <a:blip r:embed="rId2"/>
          <a:stretch/>
        </p:blipFill>
        <p:spPr bwMode="auto">
          <a:xfrm>
            <a:off x="2979000" y="1326600"/>
            <a:ext cx="4121280" cy="32882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userDrawn="1">
  <p:cSld name="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ctrTitle"/>
          </p:nvPr>
        </p:nvSpPr>
        <p:spPr bwMode="auto">
          <a:xfrm>
            <a:off x="756046" y="1761547"/>
            <a:ext cx="8568531" cy="1215493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1512093" y="3213310"/>
            <a:ext cx="7056438" cy="14491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40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80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20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60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200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4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8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21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19B0651-EE4F-4900-A07F-96A6BFA9D0F0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 userDrawn="1">
  <p:cSld name="Титульный слайд мойбизнес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1"/>
          <p:cNvSpPr/>
          <p:nvPr/>
        </p:nvSpPr>
        <p:spPr bwMode="auto">
          <a:xfrm>
            <a:off x="0" y="0"/>
            <a:ext cx="10080625" cy="567055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23538">
              <a:defRPr/>
            </a:pPr>
            <a:endParaRPr lang="en-US" sz="2000">
              <a:solidFill>
                <a:prstClr val="white"/>
              </a:solidFill>
            </a:endParaRPr>
          </a:p>
        </p:txBody>
      </p:sp>
      <p:sp>
        <p:nvSpPr>
          <p:cNvPr id="5" name="Подзаголовок 8"/>
          <p:cNvSpPr>
            <a:spLocks noGrp="1"/>
          </p:cNvSpPr>
          <p:nvPr>
            <p:ph type="subTitle" idx="1"/>
          </p:nvPr>
        </p:nvSpPr>
        <p:spPr bwMode="auto">
          <a:xfrm>
            <a:off x="1428088" y="2646257"/>
            <a:ext cx="7056438" cy="1323128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3616" indent="0" algn="ctr">
              <a:buNone/>
            </a:lvl2pPr>
            <a:lvl3pPr marL="907230" indent="0" algn="ctr">
              <a:buNone/>
            </a:lvl3pPr>
            <a:lvl4pPr marL="1360847" indent="0" algn="ctr">
              <a:buNone/>
            </a:lvl4pPr>
            <a:lvl5pPr marL="1814461" indent="0" algn="ctr">
              <a:buNone/>
            </a:lvl5pPr>
            <a:lvl6pPr marL="2268078" indent="0" algn="ctr">
              <a:buNone/>
            </a:lvl6pPr>
            <a:lvl7pPr marL="2721693" indent="0" algn="ctr">
              <a:buNone/>
            </a:lvl7pPr>
            <a:lvl8pPr marL="3175309" indent="0" algn="ctr">
              <a:buNone/>
            </a:lvl8pPr>
            <a:lvl9pPr marL="3628923" indent="0" algn="ctr">
              <a:buNone/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6" name="Дата 27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ru-RU">
                <a:solidFill>
                  <a:srgbClr val="696464"/>
                </a:solidFill>
              </a:rPr>
              <a:t>дата</a:t>
            </a:r>
            <a:endParaRPr lang="en-US">
              <a:solidFill>
                <a:srgbClr val="696464"/>
              </a:solidFill>
            </a:endParaRPr>
          </a:p>
        </p:txBody>
      </p:sp>
      <p:sp>
        <p:nvSpPr>
          <p:cNvPr id="7" name="Нижний колонтитул 16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>
              <a:solidFill>
                <a:srgbClr val="696464"/>
              </a:solidFill>
            </a:endParaRPr>
          </a:p>
        </p:txBody>
      </p:sp>
      <p:sp>
        <p:nvSpPr>
          <p:cNvPr id="8" name="Прямоугольник 6"/>
          <p:cNvSpPr/>
          <p:nvPr/>
        </p:nvSpPr>
        <p:spPr bwMode="auto">
          <a:xfrm>
            <a:off x="69380" y="1198360"/>
            <a:ext cx="9945617" cy="1262891"/>
          </a:xfrm>
          <a:prstGeom prst="rect">
            <a:avLst/>
          </a:prstGeom>
          <a:solidFill>
            <a:schemeClr val="accent1"/>
          </a:solidFill>
          <a:ln w="19050" cap="sq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23538">
              <a:defRPr/>
            </a:pPr>
            <a:endParaRPr lang="en-US" sz="2000">
              <a:solidFill>
                <a:prstClr val="white"/>
              </a:solidFill>
            </a:endParaRPr>
          </a:p>
        </p:txBody>
      </p:sp>
      <p:sp>
        <p:nvSpPr>
          <p:cNvPr id="9" name="Прямоугольник 9"/>
          <p:cNvSpPr/>
          <p:nvPr/>
        </p:nvSpPr>
        <p:spPr bwMode="auto">
          <a:xfrm>
            <a:off x="69380" y="1154881"/>
            <a:ext cx="9945617" cy="99702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23538">
              <a:defRPr/>
            </a:pPr>
            <a:endParaRPr lang="en-US" sz="2000">
              <a:solidFill>
                <a:prstClr val="white"/>
              </a:solidFill>
            </a:endParaRPr>
          </a:p>
        </p:txBody>
      </p:sp>
      <p:sp>
        <p:nvSpPr>
          <p:cNvPr id="10" name="Прямоугольник 10"/>
          <p:cNvSpPr/>
          <p:nvPr/>
        </p:nvSpPr>
        <p:spPr bwMode="auto">
          <a:xfrm>
            <a:off x="69380" y="2461248"/>
            <a:ext cx="9945617" cy="91394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23538">
              <a:defRPr/>
            </a:pPr>
            <a:endParaRPr lang="en-US" sz="2000">
              <a:solidFill>
                <a:prstClr val="white"/>
              </a:solidFill>
            </a:endParaRPr>
          </a:p>
        </p:txBody>
      </p:sp>
      <p:sp>
        <p:nvSpPr>
          <p:cNvPr id="11" name="Заголовок 7"/>
          <p:cNvSpPr>
            <a:spLocks noGrp="1"/>
          </p:cNvSpPr>
          <p:nvPr>
            <p:ph type="ctrTitle"/>
          </p:nvPr>
        </p:nvSpPr>
        <p:spPr bwMode="auto">
          <a:xfrm>
            <a:off x="504031" y="1245183"/>
            <a:ext cx="9072563" cy="1215493"/>
          </a:xfrm>
        </p:spPr>
        <p:txBody>
          <a:bodyPr anchor="ctr"/>
          <a:lstStyle>
            <a:lvl1pPr algn="ctr">
              <a:defRPr lang="en-US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</p:spTree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secHead" preserve="1" userDrawn="1">
  <p:cSld name="Заголовок раздела мойбизнес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0"/>
          <p:cNvSpPr/>
          <p:nvPr/>
        </p:nvSpPr>
        <p:spPr bwMode="auto">
          <a:xfrm>
            <a:off x="0" y="0"/>
            <a:ext cx="10080625" cy="567055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23538">
              <a:defRPr/>
            </a:pPr>
            <a:endParaRPr lang="en-US" sz="2000">
              <a:solidFill>
                <a:prstClr val="white"/>
              </a:solidFill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 bwMode="auto">
          <a:xfrm>
            <a:off x="796300" y="787577"/>
            <a:ext cx="8568531" cy="1126233"/>
          </a:xfrm>
        </p:spPr>
        <p:txBody>
          <a:bodyPr anchor="b" anchorCtr="0"/>
          <a:lstStyle>
            <a:lvl1pPr algn="l">
              <a:buNone/>
              <a:defRPr sz="3950" b="0" cap="none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6" name="Текст 2"/>
          <p:cNvSpPr>
            <a:spLocks noGrp="1"/>
          </p:cNvSpPr>
          <p:nvPr>
            <p:ph type="body" idx="1"/>
          </p:nvPr>
        </p:nvSpPr>
        <p:spPr bwMode="auto">
          <a:xfrm>
            <a:off x="796300" y="2106769"/>
            <a:ext cx="8568531" cy="1106545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4CBEAF9-9E58-4CC8-A6FF-6DD8A58DEEA4}" type="datetimeFigureOut">
              <a:rPr lang="en-US">
                <a:solidFill>
                  <a:srgbClr val="696464"/>
                </a:solidFill>
              </a:rPr>
              <a:t>4/4/2024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>
            <a:off x="882055" y="5103495"/>
            <a:ext cx="4410273" cy="378036"/>
          </a:xfrm>
        </p:spPr>
        <p:txBody>
          <a:bodyPr/>
          <a:lstStyle/>
          <a:p>
            <a:pPr>
              <a:defRPr/>
            </a:pPr>
            <a:endParaRPr lang="en-US">
              <a:solidFill>
                <a:srgbClr val="696464"/>
              </a:solidFill>
            </a:endParaRPr>
          </a:p>
        </p:txBody>
      </p:sp>
      <p:sp>
        <p:nvSpPr>
          <p:cNvPr id="9" name="Прямоугольник 6"/>
          <p:cNvSpPr/>
          <p:nvPr/>
        </p:nvSpPr>
        <p:spPr bwMode="auto">
          <a:xfrm flipV="1">
            <a:off x="76525" y="1965286"/>
            <a:ext cx="9936774" cy="75607"/>
          </a:xfrm>
          <a:prstGeom prst="rect">
            <a:avLst/>
          </a:prstGeom>
          <a:solidFill>
            <a:schemeClr val="accent1"/>
          </a:solidFill>
          <a:ln w="19050" cap="sq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23538">
              <a:defRPr/>
            </a:pPr>
            <a:endParaRPr lang="en-US" sz="2000">
              <a:solidFill>
                <a:prstClr val="white"/>
              </a:solidFill>
            </a:endParaRPr>
          </a:p>
        </p:txBody>
      </p:sp>
      <p:sp>
        <p:nvSpPr>
          <p:cNvPr id="10" name="Прямоугольник 7"/>
          <p:cNvSpPr/>
          <p:nvPr/>
        </p:nvSpPr>
        <p:spPr bwMode="auto">
          <a:xfrm>
            <a:off x="76232" y="1936056"/>
            <a:ext cx="9937068" cy="37803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23538">
              <a:defRPr/>
            </a:pPr>
            <a:endParaRPr lang="en-US" sz="2000">
              <a:solidFill>
                <a:prstClr val="white"/>
              </a:solidFill>
            </a:endParaRPr>
          </a:p>
        </p:txBody>
      </p:sp>
      <p:sp>
        <p:nvSpPr>
          <p:cNvPr id="11" name="Прямоугольник 8"/>
          <p:cNvSpPr/>
          <p:nvPr/>
        </p:nvSpPr>
        <p:spPr bwMode="auto">
          <a:xfrm>
            <a:off x="75306" y="2041398"/>
            <a:ext cx="9937994" cy="37804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23538">
              <a:defRPr/>
            </a:pPr>
            <a:endParaRPr lang="en-US" sz="2000">
              <a:solidFill>
                <a:prstClr val="white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woObj" preserve="1" userDrawn="1">
  <p:cSld name="Два объекта мойбизнес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4CBEAF9-9E58-4CC8-A6FF-6DD8A58DEEA4}" type="datetimeFigureOut">
              <a:rPr lang="en-US">
                <a:solidFill>
                  <a:srgbClr val="696464"/>
                </a:solidFill>
              </a:rPr>
              <a:t>4/4/2024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>
              <a:solidFill>
                <a:srgbClr val="696464"/>
              </a:solidFill>
            </a:endParaRPr>
          </a:p>
        </p:txBody>
      </p:sp>
      <p:sp>
        <p:nvSpPr>
          <p:cNvPr id="7" name="Содержимое 8"/>
          <p:cNvSpPr>
            <a:spLocks noGrp="1"/>
          </p:cNvSpPr>
          <p:nvPr>
            <p:ph sz="quarter" idx="1"/>
          </p:nvPr>
        </p:nvSpPr>
        <p:spPr bwMode="auto">
          <a:xfrm>
            <a:off x="1008063" y="1197116"/>
            <a:ext cx="4133056" cy="3780367"/>
          </a:xfrm>
        </p:spPr>
        <p:txBody>
          <a:bodyPr vert="horz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8" name="Содержимое 10"/>
          <p:cNvSpPr>
            <a:spLocks noGrp="1"/>
          </p:cNvSpPr>
          <p:nvPr>
            <p:ph sz="quarter" idx="2"/>
          </p:nvPr>
        </p:nvSpPr>
        <p:spPr bwMode="auto">
          <a:xfrm>
            <a:off x="5439337" y="1197116"/>
            <a:ext cx="4133056" cy="3780367"/>
          </a:xfrm>
        </p:spPr>
        <p:txBody>
          <a:bodyPr vert="horz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woTxTwoObj" preserve="1" userDrawn="1">
  <p:cSld name="Сравнение мойбизнес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>
          <a:xfrm>
            <a:off x="1008063" y="225772"/>
            <a:ext cx="8568531" cy="945092"/>
          </a:xfrm>
        </p:spPr>
        <p:txBody>
          <a:bodyPr anchor="b" anchorCtr="0"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Текст 2"/>
          <p:cNvSpPr>
            <a:spLocks noGrp="1"/>
          </p:cNvSpPr>
          <p:nvPr>
            <p:ph type="body" idx="1"/>
          </p:nvPr>
        </p:nvSpPr>
        <p:spPr bwMode="auto">
          <a:xfrm>
            <a:off x="1008063" y="1197116"/>
            <a:ext cx="4116255" cy="630061"/>
          </a:xfrm>
          <a:prstGeom prst="rect">
            <a:avLst/>
          </a:prstGeo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Текст 3"/>
          <p:cNvSpPr>
            <a:spLocks noGrp="1"/>
          </p:cNvSpPr>
          <p:nvPr>
            <p:ph type="body" sz="half" idx="3"/>
          </p:nvPr>
        </p:nvSpPr>
        <p:spPr bwMode="auto">
          <a:xfrm>
            <a:off x="5460339" y="1197116"/>
            <a:ext cx="4116255" cy="630061"/>
          </a:xfrm>
          <a:prstGeom prst="rect">
            <a:avLst/>
          </a:prstGeo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4CBEAF9-9E58-4CC8-A6FF-6DD8A58DEEA4}" type="datetimeFigureOut">
              <a:rPr lang="en-US">
                <a:solidFill>
                  <a:srgbClr val="696464"/>
                </a:solidFill>
              </a:rPr>
              <a:t>4/4/2024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>
              <a:solidFill>
                <a:srgbClr val="696464"/>
              </a:solidFill>
            </a:endParaRPr>
          </a:p>
        </p:txBody>
      </p:sp>
      <p:sp>
        <p:nvSpPr>
          <p:cNvPr id="9" name="Содержимое 10"/>
          <p:cNvSpPr>
            <a:spLocks noGrp="1"/>
          </p:cNvSpPr>
          <p:nvPr>
            <p:ph sz="half" idx="2"/>
          </p:nvPr>
        </p:nvSpPr>
        <p:spPr bwMode="auto">
          <a:xfrm>
            <a:off x="1008063" y="1858680"/>
            <a:ext cx="4116255" cy="3213312"/>
          </a:xfrm>
        </p:spPr>
        <p:txBody>
          <a:bodyPr vert="horz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10" name="Содержимое 12"/>
          <p:cNvSpPr>
            <a:spLocks noGrp="1"/>
          </p:cNvSpPr>
          <p:nvPr>
            <p:ph sz="half" idx="4"/>
          </p:nvPr>
        </p:nvSpPr>
        <p:spPr bwMode="auto">
          <a:xfrm>
            <a:off x="5460339" y="1858680"/>
            <a:ext cx="4116255" cy="3213312"/>
          </a:xfrm>
        </p:spPr>
        <p:txBody>
          <a:bodyPr vert="horz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Only" preserve="1" userDrawn="1">
  <p:cSld name="Только заголовок мойбизнес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Дата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4CBEAF9-9E58-4CC8-A6FF-6DD8A58DEEA4}" type="datetimeFigureOut">
              <a:rPr lang="en-US">
                <a:solidFill>
                  <a:srgbClr val="696464"/>
                </a:solidFill>
              </a:rPr>
              <a:t>4/4/2024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>
              <a:solidFill>
                <a:srgbClr val="696464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blank" preserve="1" userDrawn="1">
  <p:cSld name="Пустой слайд мойбизнес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4CBEAF9-9E58-4CC8-A6FF-6DD8A58DEEA4}" type="datetimeFigureOut">
              <a:rPr lang="en-US">
                <a:solidFill>
                  <a:srgbClr val="696464"/>
                </a:solidFill>
              </a:rPr>
              <a:t>4/4/2024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>
              <a:solidFill>
                <a:srgbClr val="696464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x" preserve="1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 bwMode="auto">
          <a:xfrm>
            <a:off x="504000" y="225719"/>
            <a:ext cx="9071640" cy="947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>
              <a:defRPr/>
            </a:pPr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 bwMode="auto">
          <a:xfrm>
            <a:off x="504000" y="1326600"/>
            <a:ext cx="9071640" cy="328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>
              <a:defRPr/>
            </a:pPr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objTx" preserve="1" userDrawn="1">
  <p:cSld name="Объект с подписью мойбизнес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Прямоугольник 7"/>
          <p:cNvSpPr/>
          <p:nvPr/>
        </p:nvSpPr>
        <p:spPr bwMode="auto">
          <a:xfrm>
            <a:off x="0" y="0"/>
            <a:ext cx="10080625" cy="567055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23538">
              <a:defRPr/>
            </a:pPr>
            <a:endParaRPr lang="en-US" sz="2000">
              <a:solidFill>
                <a:prstClr val="white"/>
              </a:solidFill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 bwMode="auto">
          <a:xfrm>
            <a:off x="1008063" y="225772"/>
            <a:ext cx="8568531" cy="945092"/>
          </a:xfrm>
        </p:spPr>
        <p:txBody>
          <a:bodyPr anchor="b" anchorCtr="0"/>
          <a:lstStyle>
            <a:lvl1pPr algn="l">
              <a:buNone/>
              <a:defRPr sz="3950" b="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6" name="Текст 2"/>
          <p:cNvSpPr>
            <a:spLocks noGrp="1"/>
          </p:cNvSpPr>
          <p:nvPr>
            <p:ph type="body" idx="2"/>
          </p:nvPr>
        </p:nvSpPr>
        <p:spPr bwMode="auto">
          <a:xfrm>
            <a:off x="1008063" y="1323128"/>
            <a:ext cx="2100130" cy="3717361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4CBEAF9-9E58-4CC8-A6FF-6DD8A58DEEA4}" type="datetimeFigureOut">
              <a:rPr lang="en-US">
                <a:solidFill>
                  <a:srgbClr val="696464"/>
                </a:solidFill>
              </a:rPr>
              <a:t>4/4/2024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>
              <a:solidFill>
                <a:srgbClr val="696464"/>
              </a:solidFill>
            </a:endParaRPr>
          </a:p>
        </p:txBody>
      </p:sp>
      <p:sp>
        <p:nvSpPr>
          <p:cNvPr id="9" name="Содержимое 10"/>
          <p:cNvSpPr>
            <a:spLocks noGrp="1"/>
          </p:cNvSpPr>
          <p:nvPr>
            <p:ph sz="quarter" idx="1"/>
          </p:nvPr>
        </p:nvSpPr>
        <p:spPr bwMode="auto">
          <a:xfrm>
            <a:off x="3276202" y="1323128"/>
            <a:ext cx="6300390" cy="3717361"/>
          </a:xfrm>
        </p:spPr>
        <p:txBody>
          <a:bodyPr vert="horz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>
          <a:xfrm>
            <a:off x="1008063" y="4052029"/>
            <a:ext cx="8064500" cy="431855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1008063" y="4502891"/>
            <a:ext cx="8064500" cy="567055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4CBEAF9-9E58-4CC8-A6FF-6DD8A58DEEA4}" type="datetimeFigureOut">
              <a:rPr lang="en-US">
                <a:solidFill>
                  <a:srgbClr val="696464"/>
                </a:solidFill>
              </a:rPr>
              <a:t>4/4/2024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 bwMode="auto">
          <a:xfrm>
            <a:off x="1008062" y="5103495"/>
            <a:ext cx="4284266" cy="378036"/>
          </a:xfrm>
        </p:spPr>
        <p:txBody>
          <a:bodyPr/>
          <a:lstStyle/>
          <a:p>
            <a:pPr>
              <a:defRPr/>
            </a:pPr>
            <a:endParaRPr lang="en-US">
              <a:solidFill>
                <a:srgbClr val="696464"/>
              </a:solidFill>
            </a:endParaRPr>
          </a:p>
        </p:txBody>
      </p:sp>
      <p:sp>
        <p:nvSpPr>
          <p:cNvPr id="8" name="Прямоугольник 10"/>
          <p:cNvSpPr/>
          <p:nvPr/>
        </p:nvSpPr>
        <p:spPr bwMode="auto">
          <a:xfrm flipV="1">
            <a:off x="75304" y="3872605"/>
            <a:ext cx="9929416" cy="75607"/>
          </a:xfrm>
          <a:prstGeom prst="rect">
            <a:avLst/>
          </a:prstGeom>
          <a:solidFill>
            <a:schemeClr val="accent1"/>
          </a:solidFill>
          <a:ln w="19050" cap="sq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23538">
              <a:defRPr/>
            </a:pPr>
            <a:endParaRPr lang="en-US" sz="2000">
              <a:solidFill>
                <a:prstClr val="white"/>
              </a:solidFill>
            </a:endParaRPr>
          </a:p>
        </p:txBody>
      </p:sp>
      <p:sp>
        <p:nvSpPr>
          <p:cNvPr id="9" name="Прямоугольник 11"/>
          <p:cNvSpPr/>
          <p:nvPr/>
        </p:nvSpPr>
        <p:spPr bwMode="auto">
          <a:xfrm>
            <a:off x="75528" y="3845255"/>
            <a:ext cx="9929194" cy="37803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23538">
              <a:defRPr/>
            </a:pPr>
            <a:endParaRPr lang="en-US" sz="2000">
              <a:solidFill>
                <a:prstClr val="white"/>
              </a:solidFill>
            </a:endParaRPr>
          </a:p>
        </p:txBody>
      </p:sp>
      <p:sp>
        <p:nvSpPr>
          <p:cNvPr id="10" name="Прямоугольник 12"/>
          <p:cNvSpPr/>
          <p:nvPr/>
        </p:nvSpPr>
        <p:spPr bwMode="auto">
          <a:xfrm>
            <a:off x="75529" y="3946751"/>
            <a:ext cx="9929192" cy="4035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23538">
              <a:defRPr/>
            </a:pPr>
            <a:endParaRPr lang="en-US" sz="2000">
              <a:solidFill>
                <a:prstClr val="white"/>
              </a:solidFill>
            </a:endParaRPr>
          </a:p>
        </p:txBody>
      </p:sp>
      <p:sp>
        <p:nvSpPr>
          <p:cNvPr id="11" name="Рисунок 2"/>
          <p:cNvSpPr>
            <a:spLocks noGrp="1"/>
          </p:cNvSpPr>
          <p:nvPr>
            <p:ph type="pic" idx="1"/>
          </p:nvPr>
        </p:nvSpPr>
        <p:spPr bwMode="auto">
          <a:xfrm>
            <a:off x="75308" y="55130"/>
            <a:ext cx="9923940" cy="3788243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pPr>
              <a:defRPr/>
            </a:pPr>
            <a:r>
              <a:rPr lang="ru-RU"/>
              <a:t>Вставка рисунка</a:t>
            </a:r>
            <a:endParaRPr lang="en-US"/>
          </a:p>
        </p:txBody>
      </p:sp>
    </p:spTree>
  </p:cSld>
  <p:clrMapOvr>
    <a:masterClrMapping/>
  </p:clrMapOvr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vertTx" preserve="1" userDrawn="1">
  <p:cSld name="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4CBEAF9-9E58-4CC8-A6FF-6DD8A58DEEA4}" type="datetimeFigureOut">
              <a:rPr lang="en-US">
                <a:solidFill>
                  <a:srgbClr val="696464"/>
                </a:solidFill>
              </a:rPr>
              <a:t>4/4/2024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>
              <a:solidFill>
                <a:srgbClr val="696464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vertTitleAndTx" preserve="1" userDrawn="1">
  <p:cSld name="Вертикальный заголовок и текст мойбизнес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7308453" y="227088"/>
            <a:ext cx="2217738" cy="4838344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1008063" y="227088"/>
            <a:ext cx="6132380" cy="4838344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4CBEAF9-9E58-4CC8-A6FF-6DD8A58DEEA4}" type="datetimeFigureOut">
              <a:rPr lang="en-US">
                <a:solidFill>
                  <a:srgbClr val="696464"/>
                </a:solidFill>
              </a:rPr>
              <a:t>4/4/2024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>
              <a:solidFill>
                <a:srgbClr val="696464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Заголовок, подзаголовок мойбизнес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9676377" y="167859"/>
            <a:ext cx="420027" cy="302778"/>
          </a:xfrm>
          <a:prstGeom prst="rect">
            <a:avLst/>
          </a:prstGeom>
          <a:solidFill>
            <a:srgbClr val="E04E39"/>
          </a:solidFill>
        </p:spPr>
        <p:txBody>
          <a:bodyPr anchor="ctr"/>
          <a:lstStyle>
            <a:lvl1pPr algn="ctr">
              <a:defRPr sz="900" b="1">
                <a:solidFill>
                  <a:schemeClr val="bg1"/>
                </a:solidFill>
              </a:defRPr>
            </a:lvl1pPr>
          </a:lstStyle>
          <a:p>
            <a:pPr defTabSz="1023538">
              <a:defRPr/>
            </a:pPr>
            <a:fld id="{C136B7D2-B98C-44FD-8D04-7EC62A564975}" type="slidenum">
              <a:rPr lang="en-US">
                <a:solidFill>
                  <a:prstClr val="white"/>
                </a:solidFill>
              </a:rPr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721788" y="294879"/>
            <a:ext cx="6216385" cy="389749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algn="l"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 hasCustomPrompt="1"/>
          </p:nvPr>
        </p:nvSpPr>
        <p:spPr bwMode="auto">
          <a:xfrm>
            <a:off x="721788" y="682939"/>
            <a:ext cx="4536281" cy="221316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1400" b="1">
                <a:solidFill>
                  <a:schemeClr val="bg1">
                    <a:lumMod val="75000"/>
                  </a:schemeClr>
                </a:solidFill>
              </a:defRPr>
            </a:lvl1pPr>
            <a:lvl2pPr marL="453616" indent="0">
              <a:buNone/>
              <a:defRPr sz="1200"/>
            </a:lvl2pPr>
            <a:lvl3pPr marL="907230" indent="0">
              <a:buNone/>
              <a:defRPr sz="1000"/>
            </a:lvl3pPr>
            <a:lvl4pPr marL="1360847" indent="0">
              <a:buNone/>
              <a:defRPr sz="900"/>
            </a:lvl4pPr>
            <a:lvl5pPr marL="1814461" indent="0">
              <a:buNone/>
              <a:defRPr sz="900"/>
            </a:lvl5pPr>
            <a:lvl6pPr marL="2268078" indent="0">
              <a:buNone/>
              <a:defRPr sz="900"/>
            </a:lvl6pPr>
            <a:lvl7pPr marL="2721693" indent="0">
              <a:buNone/>
              <a:defRPr sz="900"/>
            </a:lvl7pPr>
            <a:lvl8pPr marL="3175309" indent="0">
              <a:buNone/>
              <a:defRPr sz="900"/>
            </a:lvl8pPr>
            <a:lvl9pPr marL="3628923" indent="0">
              <a:buNone/>
              <a:defRPr sz="900"/>
            </a:lvl9pPr>
          </a:lstStyle>
          <a:p>
            <a:pPr lvl="0">
              <a:defRPr/>
            </a:pPr>
            <a:r>
              <a:rPr lang="en-US"/>
              <a:t>SUBTEXT GOES HERE</a:t>
            </a:r>
            <a:endParaRPr/>
          </a:p>
        </p:txBody>
      </p:sp>
      <p:grpSp>
        <p:nvGrpSpPr>
          <p:cNvPr id="7" name="Group 7"/>
          <p:cNvGrpSpPr/>
          <p:nvPr userDrawn="1"/>
        </p:nvGrpSpPr>
        <p:grpSpPr bwMode="auto">
          <a:xfrm>
            <a:off x="0" y="5566203"/>
            <a:ext cx="10080625" cy="104348"/>
            <a:chOff x="0" y="2573904"/>
            <a:chExt cx="8767278" cy="44695"/>
          </a:xfrm>
        </p:grpSpPr>
        <p:grpSp>
          <p:nvGrpSpPr>
            <p:cNvPr id="8" name="Group 43"/>
            <p:cNvGrpSpPr/>
            <p:nvPr/>
          </p:nvGrpSpPr>
          <p:grpSpPr bwMode="auto">
            <a:xfrm>
              <a:off x="0" y="2573904"/>
              <a:ext cx="3752334" cy="44695"/>
              <a:chOff x="0" y="2573904"/>
              <a:chExt cx="3752334" cy="44695"/>
            </a:xfrm>
          </p:grpSpPr>
          <p:sp>
            <p:nvSpPr>
              <p:cNvPr id="9" name="Rectangle 17"/>
              <p:cNvSpPr/>
              <p:nvPr/>
            </p:nvSpPr>
            <p:spPr bwMode="auto">
              <a:xfrm>
                <a:off x="0" y="2573904"/>
                <a:ext cx="1262608" cy="44695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23538">
                  <a:defRPr/>
                </a:pPr>
                <a:endParaRPr lang="en-US" sz="2000">
                  <a:solidFill>
                    <a:prstClr val="white"/>
                  </a:solidFill>
                </a:endParaRPr>
              </a:p>
            </p:txBody>
          </p:sp>
          <p:sp>
            <p:nvSpPr>
              <p:cNvPr id="10" name="Rectangle 18"/>
              <p:cNvSpPr/>
              <p:nvPr/>
            </p:nvSpPr>
            <p:spPr bwMode="auto">
              <a:xfrm>
                <a:off x="1262608" y="2573904"/>
                <a:ext cx="1262608" cy="4469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23538">
                  <a:defRPr/>
                </a:pPr>
                <a:endParaRPr lang="en-US" sz="2000">
                  <a:solidFill>
                    <a:prstClr val="white"/>
                  </a:solidFill>
                </a:endParaRPr>
              </a:p>
            </p:txBody>
          </p:sp>
          <p:sp>
            <p:nvSpPr>
              <p:cNvPr id="11" name="Rectangle 19"/>
              <p:cNvSpPr/>
              <p:nvPr/>
            </p:nvSpPr>
            <p:spPr bwMode="auto">
              <a:xfrm>
                <a:off x="2489727" y="2573904"/>
                <a:ext cx="1262608" cy="44695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23538">
                  <a:defRPr/>
                </a:pPr>
                <a:endParaRPr lang="en-US" sz="2000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2" name="Group 44"/>
            <p:cNvGrpSpPr/>
            <p:nvPr/>
          </p:nvGrpSpPr>
          <p:grpSpPr bwMode="auto">
            <a:xfrm>
              <a:off x="3752334" y="2573904"/>
              <a:ext cx="5014943" cy="44695"/>
              <a:chOff x="0" y="2573904"/>
              <a:chExt cx="5014943" cy="44695"/>
            </a:xfrm>
          </p:grpSpPr>
          <p:sp>
            <p:nvSpPr>
              <p:cNvPr id="13" name="Rectangle 11"/>
              <p:cNvSpPr/>
              <p:nvPr/>
            </p:nvSpPr>
            <p:spPr bwMode="auto">
              <a:xfrm>
                <a:off x="0" y="2573904"/>
                <a:ext cx="1262608" cy="44695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23538">
                  <a:defRPr/>
                </a:pPr>
                <a:endParaRPr lang="en-US" sz="2000">
                  <a:solidFill>
                    <a:prstClr val="white"/>
                  </a:solidFill>
                </a:endParaRPr>
              </a:p>
            </p:txBody>
          </p:sp>
          <p:sp>
            <p:nvSpPr>
              <p:cNvPr id="14" name="Rectangle 12"/>
              <p:cNvSpPr/>
              <p:nvPr/>
            </p:nvSpPr>
            <p:spPr bwMode="auto">
              <a:xfrm>
                <a:off x="1262608" y="2573904"/>
                <a:ext cx="1262608" cy="44695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23538">
                  <a:defRPr/>
                </a:pPr>
                <a:endParaRPr lang="en-US" sz="2000">
                  <a:solidFill>
                    <a:prstClr val="white"/>
                  </a:solidFill>
                </a:endParaRPr>
              </a:p>
            </p:txBody>
          </p:sp>
          <p:sp>
            <p:nvSpPr>
              <p:cNvPr id="15" name="Rectangle 13"/>
              <p:cNvSpPr/>
              <p:nvPr/>
            </p:nvSpPr>
            <p:spPr bwMode="auto">
              <a:xfrm>
                <a:off x="2489727" y="2573904"/>
                <a:ext cx="1262608" cy="44695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23538">
                  <a:defRPr/>
                </a:pPr>
                <a:endParaRPr lang="en-US" sz="2000">
                  <a:solidFill>
                    <a:prstClr val="white"/>
                  </a:solidFill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 bwMode="auto">
              <a:xfrm>
                <a:off x="3752334" y="2573904"/>
                <a:ext cx="1262608" cy="44695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23538">
                  <a:defRPr/>
                </a:pPr>
                <a:endParaRPr lang="en-US" sz="2000">
                  <a:solidFill>
                    <a:prstClr val="white"/>
                  </a:solidFill>
                </a:endParaRPr>
              </a:p>
            </p:txBody>
          </p:sp>
        </p:grpSp>
      </p:grp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пустой бланк мойбизнес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9676377" y="167859"/>
            <a:ext cx="420027" cy="302778"/>
          </a:xfrm>
          <a:prstGeom prst="rect">
            <a:avLst/>
          </a:prstGeom>
          <a:solidFill>
            <a:srgbClr val="E04E39"/>
          </a:solidFill>
        </p:spPr>
        <p:txBody>
          <a:bodyPr anchor="ctr"/>
          <a:lstStyle>
            <a:lvl1pPr algn="ctr">
              <a:defRPr sz="900" b="1">
                <a:solidFill>
                  <a:schemeClr val="bg1"/>
                </a:solidFill>
              </a:defRPr>
            </a:lvl1pPr>
          </a:lstStyle>
          <a:p>
            <a:pPr defTabSz="1023538">
              <a:defRPr/>
            </a:pPr>
            <a:fld id="{C136B7D2-B98C-44FD-8D04-7EC62A564975}" type="slidenum">
              <a:rPr lang="en-US">
                <a:solidFill>
                  <a:prstClr val="white"/>
                </a:solidFill>
              </a:rPr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мойбизнес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/>
          <p:nvPr userDrawn="1"/>
        </p:nvGrpSpPr>
        <p:grpSpPr bwMode="auto">
          <a:xfrm>
            <a:off x="0" y="5566203"/>
            <a:ext cx="10080625" cy="104348"/>
            <a:chOff x="0" y="2573904"/>
            <a:chExt cx="8767278" cy="44695"/>
          </a:xfrm>
        </p:grpSpPr>
        <p:grpSp>
          <p:nvGrpSpPr>
            <p:cNvPr id="5" name="Group 43"/>
            <p:cNvGrpSpPr/>
            <p:nvPr/>
          </p:nvGrpSpPr>
          <p:grpSpPr bwMode="auto">
            <a:xfrm>
              <a:off x="0" y="2573904"/>
              <a:ext cx="3752334" cy="44695"/>
              <a:chOff x="0" y="2573904"/>
              <a:chExt cx="3752334" cy="44695"/>
            </a:xfrm>
          </p:grpSpPr>
          <p:sp>
            <p:nvSpPr>
              <p:cNvPr id="6" name="Rectangle 17"/>
              <p:cNvSpPr/>
              <p:nvPr/>
            </p:nvSpPr>
            <p:spPr bwMode="auto">
              <a:xfrm>
                <a:off x="0" y="2573904"/>
                <a:ext cx="1262608" cy="44695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23538">
                  <a:defRPr/>
                </a:pPr>
                <a:endParaRPr lang="en-US" sz="2000">
                  <a:solidFill>
                    <a:prstClr val="white"/>
                  </a:solidFill>
                </a:endParaRPr>
              </a:p>
            </p:txBody>
          </p:sp>
          <p:sp>
            <p:nvSpPr>
              <p:cNvPr id="7" name="Rectangle 18"/>
              <p:cNvSpPr/>
              <p:nvPr/>
            </p:nvSpPr>
            <p:spPr bwMode="auto">
              <a:xfrm>
                <a:off x="1262608" y="2573904"/>
                <a:ext cx="1262608" cy="4469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23538">
                  <a:defRPr/>
                </a:pPr>
                <a:endParaRPr lang="en-US" sz="2000">
                  <a:solidFill>
                    <a:prstClr val="white"/>
                  </a:solidFill>
                </a:endParaRPr>
              </a:p>
            </p:txBody>
          </p:sp>
          <p:sp>
            <p:nvSpPr>
              <p:cNvPr id="8" name="Rectangle 19"/>
              <p:cNvSpPr/>
              <p:nvPr/>
            </p:nvSpPr>
            <p:spPr bwMode="auto">
              <a:xfrm>
                <a:off x="2489727" y="2573904"/>
                <a:ext cx="1262608" cy="44695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23538">
                  <a:defRPr/>
                </a:pPr>
                <a:endParaRPr lang="en-US" sz="2000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9" name="Group 44"/>
            <p:cNvGrpSpPr/>
            <p:nvPr/>
          </p:nvGrpSpPr>
          <p:grpSpPr bwMode="auto">
            <a:xfrm>
              <a:off x="3752334" y="2573904"/>
              <a:ext cx="5014943" cy="44695"/>
              <a:chOff x="0" y="2573904"/>
              <a:chExt cx="5014943" cy="44695"/>
            </a:xfrm>
          </p:grpSpPr>
          <p:sp>
            <p:nvSpPr>
              <p:cNvPr id="10" name="Rectangle 11"/>
              <p:cNvSpPr/>
              <p:nvPr/>
            </p:nvSpPr>
            <p:spPr bwMode="auto">
              <a:xfrm>
                <a:off x="0" y="2573904"/>
                <a:ext cx="1262608" cy="44695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23538">
                  <a:defRPr/>
                </a:pPr>
                <a:endParaRPr lang="en-US" sz="2000">
                  <a:solidFill>
                    <a:prstClr val="white"/>
                  </a:solidFill>
                </a:endParaRPr>
              </a:p>
            </p:txBody>
          </p:sp>
          <p:sp>
            <p:nvSpPr>
              <p:cNvPr id="11" name="Rectangle 12"/>
              <p:cNvSpPr/>
              <p:nvPr/>
            </p:nvSpPr>
            <p:spPr bwMode="auto">
              <a:xfrm>
                <a:off x="1262608" y="2573904"/>
                <a:ext cx="1262608" cy="44695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23538">
                  <a:defRPr/>
                </a:pPr>
                <a:endParaRPr lang="en-US" sz="2000">
                  <a:solidFill>
                    <a:prstClr val="white"/>
                  </a:solidFill>
                </a:endParaRPr>
              </a:p>
            </p:txBody>
          </p:sp>
          <p:sp>
            <p:nvSpPr>
              <p:cNvPr id="12" name="Rectangle 13"/>
              <p:cNvSpPr/>
              <p:nvPr/>
            </p:nvSpPr>
            <p:spPr bwMode="auto">
              <a:xfrm>
                <a:off x="2489727" y="2573904"/>
                <a:ext cx="1262608" cy="44695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23538">
                  <a:defRPr/>
                </a:pPr>
                <a:endParaRPr lang="en-US" sz="2000">
                  <a:solidFill>
                    <a:prstClr val="white"/>
                  </a:solidFill>
                </a:endParaRPr>
              </a:p>
            </p:txBody>
          </p:sp>
          <p:sp>
            <p:nvSpPr>
              <p:cNvPr id="13" name="Rectangle 15"/>
              <p:cNvSpPr/>
              <p:nvPr/>
            </p:nvSpPr>
            <p:spPr bwMode="auto">
              <a:xfrm>
                <a:off x="3752334" y="2573904"/>
                <a:ext cx="1262608" cy="44695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23538">
                  <a:defRPr/>
                </a:pPr>
                <a:endParaRPr lang="en-US" sz="2000">
                  <a:solidFill>
                    <a:prstClr val="white"/>
                  </a:solidFill>
                </a:endParaRPr>
              </a:p>
            </p:txBody>
          </p:sp>
        </p:grpSp>
      </p:grpSp>
      <p:sp>
        <p:nvSpPr>
          <p:cNvPr id="14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9676377" y="167859"/>
            <a:ext cx="420027" cy="302778"/>
          </a:xfrm>
          <a:prstGeom prst="rect">
            <a:avLst/>
          </a:prstGeom>
          <a:solidFill>
            <a:srgbClr val="E04E39"/>
          </a:solidFill>
        </p:spPr>
        <p:txBody>
          <a:bodyPr anchor="ctr"/>
          <a:lstStyle>
            <a:lvl1pPr algn="ctr">
              <a:defRPr sz="900" b="1">
                <a:solidFill>
                  <a:schemeClr val="bg1"/>
                </a:solidFill>
              </a:defRPr>
            </a:lvl1pPr>
          </a:lstStyle>
          <a:p>
            <a:pPr defTabSz="1023538">
              <a:defRPr/>
            </a:pPr>
            <a:fld id="{C136B7D2-B98C-44FD-8D04-7EC62A564975}" type="slidenum">
              <a:rPr lang="en-US">
                <a:solidFill>
                  <a:prstClr val="white"/>
                </a:solidFill>
              </a:rPr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Заголовок, подзаголовок право мойбизнес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9676377" y="167859"/>
            <a:ext cx="420027" cy="302778"/>
          </a:xfrm>
          <a:prstGeom prst="rect">
            <a:avLst/>
          </a:prstGeom>
        </p:spPr>
        <p:txBody>
          <a:bodyPr anchor="ctr"/>
          <a:lstStyle>
            <a:lvl1pPr algn="ctr">
              <a:defRPr sz="900" b="1">
                <a:solidFill>
                  <a:schemeClr val="bg1"/>
                </a:solidFill>
              </a:defRPr>
            </a:lvl1pPr>
          </a:lstStyle>
          <a:p>
            <a:pPr defTabSz="1023538">
              <a:defRPr/>
            </a:pPr>
            <a:fld id="{C136B7D2-B98C-44FD-8D04-7EC62A564975}" type="slidenum">
              <a:rPr lang="en-US">
                <a:solidFill>
                  <a:prstClr val="white"/>
                </a:solidFill>
              </a:rPr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3135081" y="993488"/>
            <a:ext cx="6216385" cy="389749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algn="r">
              <a:defRPr sz="2000" b="1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 hasCustomPrompt="1"/>
          </p:nvPr>
        </p:nvSpPr>
        <p:spPr bwMode="auto">
          <a:xfrm>
            <a:off x="4815185" y="1383238"/>
            <a:ext cx="4536281" cy="221316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>
            <a:lvl1pPr marL="0" indent="0" algn="r">
              <a:buNone/>
              <a:defRPr sz="1050" b="1" i="0">
                <a:solidFill>
                  <a:schemeClr val="bg1">
                    <a:lumMod val="75000"/>
                  </a:schemeClr>
                </a:solidFill>
                <a:latin typeface="+mn-lt"/>
              </a:defRPr>
            </a:lvl1pPr>
            <a:lvl2pPr marL="453616" indent="0">
              <a:buNone/>
              <a:defRPr sz="1200"/>
            </a:lvl2pPr>
            <a:lvl3pPr marL="907230" indent="0">
              <a:buNone/>
              <a:defRPr sz="1000"/>
            </a:lvl3pPr>
            <a:lvl4pPr marL="1360847" indent="0">
              <a:buNone/>
              <a:defRPr sz="900"/>
            </a:lvl4pPr>
            <a:lvl5pPr marL="1814461" indent="0">
              <a:buNone/>
              <a:defRPr sz="900"/>
            </a:lvl5pPr>
            <a:lvl6pPr marL="2268078" indent="0">
              <a:buNone/>
              <a:defRPr sz="900"/>
            </a:lvl6pPr>
            <a:lvl7pPr marL="2721693" indent="0">
              <a:buNone/>
              <a:defRPr sz="900"/>
            </a:lvl7pPr>
            <a:lvl8pPr marL="3175309" indent="0">
              <a:buNone/>
              <a:defRPr sz="900"/>
            </a:lvl8pPr>
            <a:lvl9pPr marL="3628923" indent="0">
              <a:buNone/>
              <a:defRPr sz="900"/>
            </a:lvl9pPr>
          </a:lstStyle>
          <a:p>
            <a:pPr lvl="0">
              <a:defRPr/>
            </a:pPr>
            <a:r>
              <a:rPr lang="en-US"/>
              <a:t>Subtext Goes Here</a:t>
            </a:r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Заголовок, подзаголовок 2 мойбизнес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721788" y="294879"/>
            <a:ext cx="6216385" cy="389749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algn="l"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5" name="Text Placeholder 3"/>
          <p:cNvSpPr>
            <a:spLocks noGrp="1"/>
          </p:cNvSpPr>
          <p:nvPr>
            <p:ph type="body" sz="half" idx="2" hasCustomPrompt="1"/>
          </p:nvPr>
        </p:nvSpPr>
        <p:spPr bwMode="auto">
          <a:xfrm>
            <a:off x="721788" y="682939"/>
            <a:ext cx="4536281" cy="221316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1400" b="1">
                <a:solidFill>
                  <a:schemeClr val="bg1">
                    <a:lumMod val="75000"/>
                  </a:schemeClr>
                </a:solidFill>
              </a:defRPr>
            </a:lvl1pPr>
            <a:lvl2pPr marL="453616" indent="0">
              <a:buNone/>
              <a:defRPr sz="1200"/>
            </a:lvl2pPr>
            <a:lvl3pPr marL="907230" indent="0">
              <a:buNone/>
              <a:defRPr sz="1000"/>
            </a:lvl3pPr>
            <a:lvl4pPr marL="1360847" indent="0">
              <a:buNone/>
              <a:defRPr sz="900"/>
            </a:lvl4pPr>
            <a:lvl5pPr marL="1814461" indent="0">
              <a:buNone/>
              <a:defRPr sz="900"/>
            </a:lvl5pPr>
            <a:lvl6pPr marL="2268078" indent="0">
              <a:buNone/>
              <a:defRPr sz="900"/>
            </a:lvl6pPr>
            <a:lvl7pPr marL="2721693" indent="0">
              <a:buNone/>
              <a:defRPr sz="900"/>
            </a:lvl7pPr>
            <a:lvl8pPr marL="3175309" indent="0">
              <a:buNone/>
              <a:defRPr sz="900"/>
            </a:lvl8pPr>
            <a:lvl9pPr marL="3628923" indent="0">
              <a:buNone/>
              <a:defRPr sz="900"/>
            </a:lvl9pPr>
          </a:lstStyle>
          <a:p>
            <a:pPr lvl="0">
              <a:defRPr/>
            </a:pPr>
            <a:r>
              <a:rPr lang="en-US"/>
              <a:t>SUBTEXT GOES HERE</a:t>
            </a:r>
            <a:endParaRPr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9676377" y="167859"/>
            <a:ext cx="420027" cy="302778"/>
          </a:xfrm>
          <a:prstGeom prst="rect">
            <a:avLst/>
          </a:prstGeom>
        </p:spPr>
        <p:txBody>
          <a:bodyPr anchor="ctr"/>
          <a:lstStyle>
            <a:lvl1pPr algn="ctr">
              <a:defRPr sz="900" b="1">
                <a:solidFill>
                  <a:schemeClr val="bg1"/>
                </a:solidFill>
              </a:defRPr>
            </a:lvl1pPr>
          </a:lstStyle>
          <a:p>
            <a:pPr defTabSz="1023538">
              <a:defRPr/>
            </a:pPr>
            <a:fld id="{C136B7D2-B98C-44FD-8D04-7EC62A564975}" type="slidenum">
              <a:rPr lang="en-US">
                <a:solidFill>
                  <a:prstClr val="white"/>
                </a:solidFill>
              </a:rPr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пустой макет с подвалом мойбизнес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9676377" y="167859"/>
            <a:ext cx="420027" cy="302778"/>
          </a:xfrm>
          <a:prstGeom prst="rect">
            <a:avLst/>
          </a:prstGeom>
        </p:spPr>
        <p:txBody>
          <a:bodyPr anchor="ctr"/>
          <a:lstStyle>
            <a:lvl1pPr algn="ctr">
              <a:defRPr sz="900" b="1">
                <a:solidFill>
                  <a:schemeClr val="bg1"/>
                </a:solidFill>
              </a:defRPr>
            </a:lvl1pPr>
          </a:lstStyle>
          <a:p>
            <a:pPr defTabSz="1023538">
              <a:defRPr/>
            </a:pPr>
            <a:fld id="{C136B7D2-B98C-44FD-8D04-7EC62A564975}" type="slidenum">
              <a:rPr lang="en-US">
                <a:solidFill>
                  <a:prstClr val="white"/>
                </a:solidFill>
              </a:rPr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5" name="Group 7"/>
          <p:cNvGrpSpPr/>
          <p:nvPr userDrawn="1"/>
        </p:nvGrpSpPr>
        <p:grpSpPr bwMode="auto">
          <a:xfrm>
            <a:off x="0" y="5566203"/>
            <a:ext cx="10080625" cy="104348"/>
            <a:chOff x="0" y="2573904"/>
            <a:chExt cx="8767278" cy="44695"/>
          </a:xfrm>
        </p:grpSpPr>
        <p:grpSp>
          <p:nvGrpSpPr>
            <p:cNvPr id="6" name="Group 43"/>
            <p:cNvGrpSpPr/>
            <p:nvPr/>
          </p:nvGrpSpPr>
          <p:grpSpPr bwMode="auto">
            <a:xfrm>
              <a:off x="0" y="2573904"/>
              <a:ext cx="3752334" cy="44695"/>
              <a:chOff x="0" y="2573904"/>
              <a:chExt cx="3752334" cy="44695"/>
            </a:xfrm>
          </p:grpSpPr>
          <p:sp>
            <p:nvSpPr>
              <p:cNvPr id="7" name="Rectangle 14"/>
              <p:cNvSpPr/>
              <p:nvPr/>
            </p:nvSpPr>
            <p:spPr bwMode="auto">
              <a:xfrm>
                <a:off x="0" y="2573904"/>
                <a:ext cx="1262608" cy="44695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23538">
                  <a:defRPr/>
                </a:pPr>
                <a:endParaRPr lang="en-US" sz="2000">
                  <a:solidFill>
                    <a:prstClr val="white"/>
                  </a:solidFill>
                </a:endParaRPr>
              </a:p>
            </p:txBody>
          </p:sp>
          <p:sp>
            <p:nvSpPr>
              <p:cNvPr id="8" name="Rectangle 15"/>
              <p:cNvSpPr/>
              <p:nvPr/>
            </p:nvSpPr>
            <p:spPr bwMode="auto">
              <a:xfrm>
                <a:off x="1262608" y="2573904"/>
                <a:ext cx="1262608" cy="4469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23538">
                  <a:defRPr/>
                </a:pPr>
                <a:endParaRPr lang="en-US" sz="2000">
                  <a:solidFill>
                    <a:prstClr val="white"/>
                  </a:solidFill>
                </a:endParaRPr>
              </a:p>
            </p:txBody>
          </p:sp>
          <p:sp>
            <p:nvSpPr>
              <p:cNvPr id="9" name="Rectangle 16"/>
              <p:cNvSpPr/>
              <p:nvPr/>
            </p:nvSpPr>
            <p:spPr bwMode="auto">
              <a:xfrm>
                <a:off x="2489727" y="2573904"/>
                <a:ext cx="1262608" cy="44695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23538">
                  <a:defRPr/>
                </a:pPr>
                <a:endParaRPr lang="en-US" sz="2000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0" name="Group 44"/>
            <p:cNvGrpSpPr/>
            <p:nvPr/>
          </p:nvGrpSpPr>
          <p:grpSpPr bwMode="auto">
            <a:xfrm>
              <a:off x="3752334" y="2573904"/>
              <a:ext cx="5014943" cy="44695"/>
              <a:chOff x="0" y="2573904"/>
              <a:chExt cx="5014943" cy="44695"/>
            </a:xfrm>
          </p:grpSpPr>
          <p:sp>
            <p:nvSpPr>
              <p:cNvPr id="11" name="Rectangle 10"/>
              <p:cNvSpPr/>
              <p:nvPr/>
            </p:nvSpPr>
            <p:spPr bwMode="auto">
              <a:xfrm>
                <a:off x="0" y="2573904"/>
                <a:ext cx="1262608" cy="44695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23538">
                  <a:defRPr/>
                </a:pPr>
                <a:endParaRPr lang="en-US" sz="2000">
                  <a:solidFill>
                    <a:prstClr val="white"/>
                  </a:solidFill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 bwMode="auto">
              <a:xfrm>
                <a:off x="1262608" y="2573904"/>
                <a:ext cx="1262608" cy="44695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23538">
                  <a:defRPr/>
                </a:pPr>
                <a:endParaRPr lang="en-US" sz="2000">
                  <a:solidFill>
                    <a:prstClr val="white"/>
                  </a:solidFill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 bwMode="auto">
              <a:xfrm>
                <a:off x="2489727" y="2573904"/>
                <a:ext cx="1262608" cy="44695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23538">
                  <a:defRPr/>
                </a:pPr>
                <a:endParaRPr lang="en-US" sz="2000">
                  <a:solidFill>
                    <a:prstClr val="white"/>
                  </a:solidFill>
                </a:endParaRPr>
              </a:p>
            </p:txBody>
          </p:sp>
          <p:sp>
            <p:nvSpPr>
              <p:cNvPr id="14" name="Rectangle 13"/>
              <p:cNvSpPr/>
              <p:nvPr/>
            </p:nvSpPr>
            <p:spPr bwMode="auto">
              <a:xfrm>
                <a:off x="3752334" y="2573904"/>
                <a:ext cx="1262608" cy="44695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23538">
                  <a:defRPr/>
                </a:pPr>
                <a:endParaRPr lang="en-US" sz="2000">
                  <a:solidFill>
                    <a:prstClr val="white"/>
                  </a:solidFill>
                </a:endParaRPr>
              </a:p>
            </p:txBody>
          </p:sp>
        </p:grp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le,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 bwMode="auto">
          <a:xfrm>
            <a:off x="504000" y="225719"/>
            <a:ext cx="9071640" cy="947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>
              <a:defRPr/>
            </a:pPr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 bwMode="auto"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tIns="0" rIns="0" bIns="0"/>
          <a:lstStyle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Заголовок, подзаголовок мойбизнес 2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9676377" y="167859"/>
            <a:ext cx="420027" cy="302778"/>
          </a:xfrm>
          <a:prstGeom prst="rect">
            <a:avLst/>
          </a:prstGeom>
        </p:spPr>
        <p:txBody>
          <a:bodyPr anchor="ctr"/>
          <a:lstStyle>
            <a:lvl1pPr algn="ctr">
              <a:defRPr sz="900" b="1">
                <a:solidFill>
                  <a:schemeClr val="bg1"/>
                </a:solidFill>
              </a:defRPr>
            </a:lvl1pPr>
          </a:lstStyle>
          <a:p>
            <a:pPr defTabSz="1023538">
              <a:defRPr/>
            </a:pPr>
            <a:fld id="{C136B7D2-B98C-44FD-8D04-7EC62A564975}" type="slidenum">
              <a:rPr lang="en-US">
                <a:solidFill>
                  <a:prstClr val="white"/>
                </a:solidFill>
              </a:rPr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721788" y="294879"/>
            <a:ext cx="6216385" cy="389749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algn="l"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 hasCustomPrompt="1"/>
          </p:nvPr>
        </p:nvSpPr>
        <p:spPr bwMode="auto">
          <a:xfrm>
            <a:off x="721788" y="682939"/>
            <a:ext cx="4536281" cy="221316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1400" b="1">
                <a:solidFill>
                  <a:schemeClr val="bg1">
                    <a:lumMod val="75000"/>
                  </a:schemeClr>
                </a:solidFill>
              </a:defRPr>
            </a:lvl1pPr>
            <a:lvl2pPr marL="453616" indent="0">
              <a:buNone/>
              <a:defRPr sz="1200"/>
            </a:lvl2pPr>
            <a:lvl3pPr marL="907230" indent="0">
              <a:buNone/>
              <a:defRPr sz="1000"/>
            </a:lvl3pPr>
            <a:lvl4pPr marL="1360847" indent="0">
              <a:buNone/>
              <a:defRPr sz="900"/>
            </a:lvl4pPr>
            <a:lvl5pPr marL="1814461" indent="0">
              <a:buNone/>
              <a:defRPr sz="900"/>
            </a:lvl5pPr>
            <a:lvl6pPr marL="2268078" indent="0">
              <a:buNone/>
              <a:defRPr sz="900"/>
            </a:lvl6pPr>
            <a:lvl7pPr marL="2721693" indent="0">
              <a:buNone/>
              <a:defRPr sz="900"/>
            </a:lvl7pPr>
            <a:lvl8pPr marL="3175309" indent="0">
              <a:buNone/>
              <a:defRPr sz="900"/>
            </a:lvl8pPr>
            <a:lvl9pPr marL="3628923" indent="0">
              <a:buNone/>
              <a:defRPr sz="900"/>
            </a:lvl9pPr>
          </a:lstStyle>
          <a:p>
            <a:pPr lvl="0">
              <a:defRPr/>
            </a:pPr>
            <a:r>
              <a:rPr lang="en-US"/>
              <a:t>SUBTEXT GOES HERE</a:t>
            </a:r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Мой бизнес 2020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9676377" y="167859"/>
            <a:ext cx="420027" cy="302778"/>
          </a:xfrm>
          <a:prstGeom prst="rect">
            <a:avLst/>
          </a:prstGeom>
        </p:spPr>
        <p:txBody>
          <a:bodyPr anchor="ctr"/>
          <a:lstStyle>
            <a:lvl1pPr algn="ctr">
              <a:defRPr sz="900" b="1">
                <a:solidFill>
                  <a:schemeClr val="bg1"/>
                </a:solidFill>
              </a:defRPr>
            </a:lvl1pPr>
          </a:lstStyle>
          <a:p>
            <a:pPr defTabSz="1023538">
              <a:defRPr/>
            </a:pPr>
            <a:fld id="{C136B7D2-B98C-44FD-8D04-7EC62A564975}" type="slidenum">
              <a:rPr lang="en-US">
                <a:solidFill>
                  <a:prstClr val="white"/>
                </a:solidFill>
              </a:rPr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matchingName="01-Default Slide" userDrawn="1">
  <p:cSld name="01-Default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Shape 15"/>
          <p:cNvSpPr>
            <a:spLocks noGrp="1"/>
          </p:cNvSpPr>
          <p:nvPr>
            <p:ph type="title"/>
          </p:nvPr>
        </p:nvSpPr>
        <p:spPr bwMode="auto">
          <a:xfrm>
            <a:off x="529221" y="362506"/>
            <a:ext cx="8401587" cy="32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0"/>
              <a:buFont typeface="Lato"/>
              <a:buNone/>
              <a:defRPr sz="2500" b="1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20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20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20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20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20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20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20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2000"/>
            </a:lvl9pPr>
          </a:lstStyle>
          <a:p>
            <a:pPr>
              <a:defRPr/>
            </a:pPr>
            <a:endParaRPr/>
          </a:p>
        </p:txBody>
      </p:sp>
      <p:sp>
        <p:nvSpPr>
          <p:cNvPr id="5" name="Shape 16"/>
          <p:cNvSpPr>
            <a:spLocks noGrp="1"/>
          </p:cNvSpPr>
          <p:nvPr>
            <p:ph type="body" idx="1"/>
          </p:nvPr>
        </p:nvSpPr>
        <p:spPr bwMode="auto">
          <a:xfrm>
            <a:off x="529219" y="739618"/>
            <a:ext cx="8401586" cy="1374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504005" marR="0" lvl="0" indent="-25200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900"/>
              <a:buFont typeface="Arial"/>
              <a:buNone/>
              <a:defRPr sz="1000" b="0" i="0" u="none" strike="noStrike" cap="none">
                <a:solidFill>
                  <a:schemeClr val="accent4"/>
                </a:solidFill>
                <a:latin typeface="Lato"/>
                <a:ea typeface="Lato"/>
                <a:cs typeface="Lato"/>
              </a:defRPr>
            </a:lvl1pPr>
            <a:lvl2pPr marL="1008010" marR="0" lvl="1" indent="-378004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2pPr>
            <a:lvl3pPr marL="1512014" marR="0" lvl="2" indent="-357003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6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3pPr>
            <a:lvl4pPr marL="2016019" marR="0" lvl="3" indent="-346504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4pPr>
            <a:lvl5pPr marL="2520024" marR="0" lvl="4" indent="-346504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5pPr>
            <a:lvl6pPr marL="3024028" marR="0" lvl="5" indent="-346504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6pPr>
            <a:lvl7pPr marL="3528032" marR="0" lvl="6" indent="-346504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7pPr>
            <a:lvl8pPr marL="4032037" marR="0" lvl="7" indent="-346504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8pPr>
            <a:lvl9pPr marL="4536042" marR="0" lvl="8" indent="-346504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9pPr>
          </a:lstStyle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userDrawn="1">
  <p:cSld name="1_Заголовок, подзаголовок мойбизнес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9676382" y="167860"/>
            <a:ext cx="420027" cy="302779"/>
          </a:xfrm>
          <a:prstGeom prst="rect">
            <a:avLst/>
          </a:prstGeom>
          <a:solidFill>
            <a:srgbClr val="E04E39"/>
          </a:solidFill>
        </p:spPr>
        <p:txBody>
          <a:bodyPr anchor="ctr"/>
          <a:lstStyle>
            <a:lvl1pPr algn="ctr">
              <a:defRPr sz="1000" b="1">
                <a:solidFill>
                  <a:schemeClr val="bg1"/>
                </a:solidFill>
              </a:defRPr>
            </a:lvl1pPr>
          </a:lstStyle>
          <a:p>
            <a:pPr defTabSz="1137236">
              <a:defRPr/>
            </a:pPr>
            <a:fld id="{C136B7D2-B98C-44FD-8D04-7EC62A564975}" type="slidenum">
              <a:rPr lang="en-US">
                <a:solidFill>
                  <a:prstClr val="white"/>
                </a:solidFill>
              </a:rPr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721788" y="294879"/>
            <a:ext cx="6216385" cy="389749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algn="l">
              <a:defRPr sz="265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 hasCustomPrompt="1"/>
          </p:nvPr>
        </p:nvSpPr>
        <p:spPr bwMode="auto">
          <a:xfrm>
            <a:off x="721788" y="682940"/>
            <a:ext cx="4536281" cy="221316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1550" b="1">
                <a:solidFill>
                  <a:schemeClr val="bg1">
                    <a:lumMod val="75000"/>
                  </a:schemeClr>
                </a:solidFill>
              </a:defRPr>
            </a:lvl1pPr>
            <a:lvl2pPr marL="504005" indent="0">
              <a:buNone/>
              <a:defRPr sz="1300"/>
            </a:lvl2pPr>
            <a:lvl3pPr marL="1008010" indent="0">
              <a:buNone/>
              <a:defRPr sz="1100"/>
            </a:lvl3pPr>
            <a:lvl4pPr marL="1512014" indent="0">
              <a:buNone/>
              <a:defRPr sz="1000"/>
            </a:lvl4pPr>
            <a:lvl5pPr marL="2016019" indent="0">
              <a:buNone/>
              <a:defRPr sz="1000"/>
            </a:lvl5pPr>
            <a:lvl6pPr marL="2520024" indent="0">
              <a:buNone/>
              <a:defRPr sz="1000"/>
            </a:lvl6pPr>
            <a:lvl7pPr marL="3024028" indent="0">
              <a:buNone/>
              <a:defRPr sz="1000"/>
            </a:lvl7pPr>
            <a:lvl8pPr marL="3528032" indent="0">
              <a:buNone/>
              <a:defRPr sz="1000"/>
            </a:lvl8pPr>
            <a:lvl9pPr marL="4032037" indent="0">
              <a:buNone/>
              <a:defRPr sz="1000"/>
            </a:lvl9pPr>
          </a:lstStyle>
          <a:p>
            <a:pPr lvl="0">
              <a:defRPr/>
            </a:pPr>
            <a:r>
              <a:rPr lang="en-US"/>
              <a:t>SUBTEXT GOES HERE</a:t>
            </a:r>
            <a:endParaRPr/>
          </a:p>
        </p:txBody>
      </p:sp>
      <p:grpSp>
        <p:nvGrpSpPr>
          <p:cNvPr id="7" name="Group 7"/>
          <p:cNvGrpSpPr/>
          <p:nvPr userDrawn="1"/>
        </p:nvGrpSpPr>
        <p:grpSpPr bwMode="auto">
          <a:xfrm>
            <a:off x="0" y="5566206"/>
            <a:ext cx="10080625" cy="104348"/>
            <a:chOff x="0" y="2573904"/>
            <a:chExt cx="8767278" cy="44695"/>
          </a:xfrm>
        </p:grpSpPr>
        <p:grpSp>
          <p:nvGrpSpPr>
            <p:cNvPr id="8" name="Group 43"/>
            <p:cNvGrpSpPr/>
            <p:nvPr/>
          </p:nvGrpSpPr>
          <p:grpSpPr bwMode="auto">
            <a:xfrm>
              <a:off x="0" y="2573904"/>
              <a:ext cx="3752334" cy="44695"/>
              <a:chOff x="0" y="2573904"/>
              <a:chExt cx="3752334" cy="44695"/>
            </a:xfrm>
          </p:grpSpPr>
          <p:sp>
            <p:nvSpPr>
              <p:cNvPr id="9" name="Rectangle 17"/>
              <p:cNvSpPr/>
              <p:nvPr/>
            </p:nvSpPr>
            <p:spPr bwMode="auto">
              <a:xfrm>
                <a:off x="0" y="2573904"/>
                <a:ext cx="1262608" cy="44695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137236">
                  <a:defRPr/>
                </a:pPr>
                <a:endParaRPr lang="en-US" sz="2250">
                  <a:solidFill>
                    <a:prstClr val="white"/>
                  </a:solidFill>
                </a:endParaRPr>
              </a:p>
            </p:txBody>
          </p:sp>
          <p:sp>
            <p:nvSpPr>
              <p:cNvPr id="10" name="Rectangle 18"/>
              <p:cNvSpPr/>
              <p:nvPr/>
            </p:nvSpPr>
            <p:spPr bwMode="auto">
              <a:xfrm>
                <a:off x="1262608" y="2573904"/>
                <a:ext cx="1262608" cy="4469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137236">
                  <a:defRPr/>
                </a:pPr>
                <a:endParaRPr lang="en-US" sz="2250">
                  <a:solidFill>
                    <a:prstClr val="white"/>
                  </a:solidFill>
                </a:endParaRPr>
              </a:p>
            </p:txBody>
          </p:sp>
          <p:sp>
            <p:nvSpPr>
              <p:cNvPr id="11" name="Rectangle 19"/>
              <p:cNvSpPr/>
              <p:nvPr/>
            </p:nvSpPr>
            <p:spPr bwMode="auto">
              <a:xfrm>
                <a:off x="2489727" y="2573904"/>
                <a:ext cx="1262608" cy="44695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137236">
                  <a:defRPr/>
                </a:pPr>
                <a:endParaRPr lang="en-US" sz="2250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2" name="Group 44"/>
            <p:cNvGrpSpPr/>
            <p:nvPr/>
          </p:nvGrpSpPr>
          <p:grpSpPr bwMode="auto">
            <a:xfrm>
              <a:off x="3752334" y="2573904"/>
              <a:ext cx="5014943" cy="44695"/>
              <a:chOff x="0" y="2573904"/>
              <a:chExt cx="5014943" cy="44695"/>
            </a:xfrm>
          </p:grpSpPr>
          <p:sp>
            <p:nvSpPr>
              <p:cNvPr id="13" name="Rectangle 11"/>
              <p:cNvSpPr/>
              <p:nvPr/>
            </p:nvSpPr>
            <p:spPr bwMode="auto">
              <a:xfrm>
                <a:off x="0" y="2573904"/>
                <a:ext cx="1262608" cy="44695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137236">
                  <a:defRPr/>
                </a:pPr>
                <a:endParaRPr lang="en-US" sz="2250">
                  <a:solidFill>
                    <a:prstClr val="white"/>
                  </a:solidFill>
                </a:endParaRPr>
              </a:p>
            </p:txBody>
          </p:sp>
          <p:sp>
            <p:nvSpPr>
              <p:cNvPr id="14" name="Rectangle 12"/>
              <p:cNvSpPr/>
              <p:nvPr/>
            </p:nvSpPr>
            <p:spPr bwMode="auto">
              <a:xfrm>
                <a:off x="1262608" y="2573904"/>
                <a:ext cx="1262608" cy="44695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137236">
                  <a:defRPr/>
                </a:pPr>
                <a:endParaRPr lang="en-US" sz="2250">
                  <a:solidFill>
                    <a:prstClr val="white"/>
                  </a:solidFill>
                </a:endParaRPr>
              </a:p>
            </p:txBody>
          </p:sp>
          <p:sp>
            <p:nvSpPr>
              <p:cNvPr id="15" name="Rectangle 13"/>
              <p:cNvSpPr/>
              <p:nvPr/>
            </p:nvSpPr>
            <p:spPr bwMode="auto">
              <a:xfrm>
                <a:off x="2489727" y="2573904"/>
                <a:ext cx="1262608" cy="44695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137236">
                  <a:defRPr/>
                </a:pPr>
                <a:endParaRPr lang="en-US" sz="2250">
                  <a:solidFill>
                    <a:prstClr val="white"/>
                  </a:solidFill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 bwMode="auto">
              <a:xfrm>
                <a:off x="3752334" y="2573904"/>
                <a:ext cx="1262608" cy="44695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137236">
                  <a:defRPr/>
                </a:pPr>
                <a:endParaRPr lang="en-US" sz="2250">
                  <a:solidFill>
                    <a:prstClr val="white"/>
                  </a:solidFill>
                </a:endParaRPr>
              </a:p>
            </p:txBody>
          </p:sp>
        </p:grpSp>
      </p:grpSp>
      <p:pic>
        <p:nvPicPr>
          <p:cNvPr id="17" name="Рисунок 20" descr="логотип МБ нац проект.png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8215699" y="-317550"/>
            <a:ext cx="1746777" cy="131103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Title, 2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 bwMode="auto">
          <a:xfrm>
            <a:off x="504000" y="225719"/>
            <a:ext cx="9071640" cy="947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>
              <a:defRPr/>
            </a:pPr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 bwMode="auto">
          <a:xfrm>
            <a:off x="504000" y="1326600"/>
            <a:ext cx="4426920" cy="3288240"/>
          </a:xfrm>
          <a:prstGeom prst="rect">
            <a:avLst/>
          </a:prstGeom>
        </p:spPr>
        <p:txBody>
          <a:bodyPr lIns="0" tIns="0" rIns="0" bIns="0"/>
          <a:lstStyle/>
          <a:p>
            <a:pPr>
              <a:defRPr/>
            </a:pPr>
            <a:endParaRPr/>
          </a:p>
        </p:txBody>
      </p:sp>
      <p:sp>
        <p:nvSpPr>
          <p:cNvPr id="6" name="PlaceHolder 3"/>
          <p:cNvSpPr>
            <a:spLocks noGrp="1"/>
          </p:cNvSpPr>
          <p:nvPr>
            <p:ph type="body"/>
          </p:nvPr>
        </p:nvSpPr>
        <p:spPr bwMode="auto">
          <a:xfrm>
            <a:off x="5152680" y="1326600"/>
            <a:ext cx="4426920" cy="3288240"/>
          </a:xfrm>
          <a:prstGeom prst="rect">
            <a:avLst/>
          </a:prstGeom>
        </p:spPr>
        <p:txBody>
          <a:bodyPr lIns="0" tIns="0" rIns="0" bIns="0"/>
          <a:lstStyle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 bwMode="auto">
          <a:xfrm>
            <a:off x="504000" y="225719"/>
            <a:ext cx="9071640" cy="947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>
              <a:defRPr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Only" preserve="1" userDrawn="1">
  <p:cSld name="Centere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subTitle"/>
          </p:nvPr>
        </p:nvSpPr>
        <p:spPr bwMode="auto">
          <a:xfrm>
            <a:off x="504000" y="225719"/>
            <a:ext cx="9071640" cy="4390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>
              <a:defRPr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AndObj" preserve="1" userDrawn="1">
  <p:cSld name="Title, 2 Content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 bwMode="auto">
          <a:xfrm>
            <a:off x="504000" y="225719"/>
            <a:ext cx="9071640" cy="947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>
              <a:defRPr/>
            </a:pPr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 bwMode="auto"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tIns="0" rIns="0" bIns="0"/>
          <a:lstStyle/>
          <a:p>
            <a:pPr>
              <a:defRPr/>
            </a:pPr>
            <a:endParaRPr/>
          </a:p>
        </p:txBody>
      </p:sp>
      <p:sp>
        <p:nvSpPr>
          <p:cNvPr id="6" name="PlaceHolder 3"/>
          <p:cNvSpPr>
            <a:spLocks noGrp="1"/>
          </p:cNvSpPr>
          <p:nvPr>
            <p:ph type="body"/>
          </p:nvPr>
        </p:nvSpPr>
        <p:spPr bwMode="auto">
          <a:xfrm>
            <a:off x="504000" y="3044160"/>
            <a:ext cx="4426920" cy="1568160"/>
          </a:xfrm>
          <a:prstGeom prst="rect">
            <a:avLst/>
          </a:prstGeom>
        </p:spPr>
        <p:txBody>
          <a:bodyPr lIns="0" tIns="0" rIns="0" bIns="0"/>
          <a:lstStyle/>
          <a:p>
            <a:pPr>
              <a:defRPr/>
            </a:pPr>
            <a:endParaRPr/>
          </a:p>
        </p:txBody>
      </p:sp>
      <p:sp>
        <p:nvSpPr>
          <p:cNvPr id="7" name="PlaceHolder 4"/>
          <p:cNvSpPr>
            <a:spLocks noGrp="1"/>
          </p:cNvSpPr>
          <p:nvPr>
            <p:ph type="body"/>
          </p:nvPr>
        </p:nvSpPr>
        <p:spPr bwMode="auto">
          <a:xfrm>
            <a:off x="5152680" y="1326600"/>
            <a:ext cx="4426920" cy="3288240"/>
          </a:xfrm>
          <a:prstGeom prst="rect">
            <a:avLst/>
          </a:prstGeom>
        </p:spPr>
        <p:txBody>
          <a:bodyPr lIns="0" tIns="0" rIns="0" bIns="0"/>
          <a:lstStyle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AndTwoObj" preserve="1" userDrawn="1">
  <p:cSld name="Title Content and 2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 bwMode="auto">
          <a:xfrm>
            <a:off x="504000" y="225719"/>
            <a:ext cx="9071640" cy="947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>
              <a:defRPr/>
            </a:pPr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 bwMode="auto">
          <a:xfrm>
            <a:off x="504000" y="1326600"/>
            <a:ext cx="4426920" cy="3288240"/>
          </a:xfrm>
          <a:prstGeom prst="rect">
            <a:avLst/>
          </a:prstGeom>
        </p:spPr>
        <p:txBody>
          <a:bodyPr lIns="0" tIns="0" rIns="0" bIns="0"/>
          <a:lstStyle/>
          <a:p>
            <a:pPr>
              <a:defRPr/>
            </a:pPr>
            <a:endParaRPr/>
          </a:p>
        </p:txBody>
      </p:sp>
      <p:sp>
        <p:nvSpPr>
          <p:cNvPr id="6" name="PlaceHolder 3"/>
          <p:cNvSpPr>
            <a:spLocks noGrp="1"/>
          </p:cNvSpPr>
          <p:nvPr>
            <p:ph type="body"/>
          </p:nvPr>
        </p:nvSpPr>
        <p:spPr bwMode="auto"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tIns="0" rIns="0" bIns="0"/>
          <a:lstStyle/>
          <a:p>
            <a:pPr>
              <a:defRPr/>
            </a:pPr>
            <a:endParaRPr/>
          </a:p>
        </p:txBody>
      </p:sp>
      <p:sp>
        <p:nvSpPr>
          <p:cNvPr id="7" name="PlaceHolder 4"/>
          <p:cNvSpPr>
            <a:spLocks noGrp="1"/>
          </p:cNvSpPr>
          <p:nvPr>
            <p:ph type="body"/>
          </p:nvPr>
        </p:nvSpPr>
        <p:spPr bwMode="auto">
          <a:xfrm>
            <a:off x="5152680" y="3044160"/>
            <a:ext cx="4426920" cy="1568160"/>
          </a:xfrm>
          <a:prstGeom prst="rect">
            <a:avLst/>
          </a:prstGeom>
        </p:spPr>
        <p:txBody>
          <a:bodyPr lIns="0" tIns="0" rIns="0" bIns="0"/>
          <a:lstStyle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OverTx" preserve="1" userDrawn="1">
  <p:cSld name="Title, 2 Content over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 bwMode="auto">
          <a:xfrm>
            <a:off x="504000" y="225719"/>
            <a:ext cx="9071640" cy="947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>
              <a:defRPr/>
            </a:pPr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 bwMode="auto"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tIns="0" rIns="0" bIns="0"/>
          <a:lstStyle/>
          <a:p>
            <a:pPr>
              <a:defRPr/>
            </a:pPr>
            <a:endParaRPr/>
          </a:p>
        </p:txBody>
      </p:sp>
      <p:sp>
        <p:nvSpPr>
          <p:cNvPr id="6" name="PlaceHolder 3"/>
          <p:cNvSpPr>
            <a:spLocks noGrp="1"/>
          </p:cNvSpPr>
          <p:nvPr>
            <p:ph type="body"/>
          </p:nvPr>
        </p:nvSpPr>
        <p:spPr bwMode="auto"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tIns="0" rIns="0" bIns="0"/>
          <a:lstStyle/>
          <a:p>
            <a:pPr>
              <a:defRPr/>
            </a:pPr>
            <a:endParaRPr/>
          </a:p>
        </p:txBody>
      </p:sp>
      <p:sp>
        <p:nvSpPr>
          <p:cNvPr id="7" name="PlaceHolder 4"/>
          <p:cNvSpPr>
            <a:spLocks noGrp="1"/>
          </p:cNvSpPr>
          <p:nvPr>
            <p:ph type="body"/>
          </p:nvPr>
        </p:nvSpPr>
        <p:spPr bwMode="auto">
          <a:xfrm>
            <a:off x="504000" y="3044160"/>
            <a:ext cx="9071640" cy="1568160"/>
          </a:xfrm>
          <a:prstGeom prst="rect">
            <a:avLst/>
          </a:prstGeom>
        </p:spPr>
        <p:txBody>
          <a:bodyPr lIns="0" tIns="0" rIns="0" bIns="0"/>
          <a:lstStyle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1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16.xml"/><Relationship Id="rId21" Type="http://schemas.openxmlformats.org/officeDocument/2006/relationships/theme" Target="../theme/theme2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17" Type="http://schemas.openxmlformats.org/officeDocument/2006/relationships/slideLayout" Target="../slideLayouts/slideLayout30.xml"/><Relationship Id="rId2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29.xml"/><Relationship Id="rId20" Type="http://schemas.openxmlformats.org/officeDocument/2006/relationships/slideLayout" Target="../slideLayouts/slideLayout33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23.xml"/><Relationship Id="rId19" Type="http://schemas.openxmlformats.org/officeDocument/2006/relationships/slideLayout" Target="../slideLayouts/slideLayout32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 bwMode="auto">
          <a:xfrm>
            <a:off x="504000" y="225719"/>
            <a:ext cx="9071640" cy="946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>
              <a:defRPr/>
            </a:pPr>
            <a:r>
              <a:rPr lang="ru-RU" sz="3300">
                <a:latin typeface="Arial"/>
              </a:rPr>
              <a:t>Для правки текста заголовка щелкните мышью</a:t>
            </a:r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 bwMode="auto"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  <a:defRPr/>
            </a:pPr>
            <a:r>
              <a:rPr lang="ru-RU" sz="2400">
                <a:latin typeface="Arial"/>
              </a:rPr>
              <a:t>Для правки структуры щелкните мышью</a:t>
            </a:r>
            <a:endParaRPr/>
          </a:p>
          <a:p>
            <a:pPr lvl="1">
              <a:buSzPct val="75000"/>
              <a:buFont typeface="StarSymbol"/>
              <a:buChar char=""/>
              <a:defRPr/>
            </a:pPr>
            <a:r>
              <a:rPr lang="ru-RU" sz="2100">
                <a:latin typeface="Arial"/>
              </a:rPr>
              <a:t>Второй уровень структуры</a:t>
            </a:r>
            <a:endParaRPr/>
          </a:p>
          <a:p>
            <a:pPr lvl="2">
              <a:buSzPct val="45000"/>
              <a:buFont typeface="StarSymbol"/>
              <a:buChar char=""/>
              <a:defRPr/>
            </a:pPr>
            <a:r>
              <a:rPr lang="ru-RU">
                <a:latin typeface="Arial"/>
              </a:rPr>
              <a:t>Третий уровень структуры</a:t>
            </a:r>
            <a:endParaRPr/>
          </a:p>
          <a:p>
            <a:pPr lvl="3">
              <a:buSzPct val="75000"/>
              <a:buFont typeface="StarSymbol"/>
              <a:buChar char=""/>
              <a:defRPr/>
            </a:pPr>
            <a:r>
              <a:rPr lang="ru-RU" sz="1500">
                <a:latin typeface="Arial"/>
              </a:rPr>
              <a:t>Четвёртый уровень структуры</a:t>
            </a:r>
            <a:endParaRPr/>
          </a:p>
          <a:p>
            <a:pPr lvl="4">
              <a:buSzPct val="45000"/>
              <a:buFont typeface="StarSymbol"/>
              <a:buChar char=""/>
              <a:defRPr/>
            </a:pPr>
            <a:r>
              <a:rPr lang="ru-RU" sz="1500">
                <a:latin typeface="Arial"/>
              </a:rPr>
              <a:t>Пятый уровень структуры</a:t>
            </a:r>
            <a:endParaRPr/>
          </a:p>
          <a:p>
            <a:pPr lvl="5">
              <a:buSzPct val="45000"/>
              <a:buFont typeface="StarSymbol"/>
              <a:buChar char=""/>
              <a:defRPr/>
            </a:pPr>
            <a:r>
              <a:rPr lang="ru-RU" sz="1500">
                <a:latin typeface="Arial"/>
              </a:rPr>
              <a:t>Шестой уровень структуры</a:t>
            </a:r>
            <a:endParaRPr/>
          </a:p>
          <a:p>
            <a:pPr lvl="6">
              <a:buSzPct val="45000"/>
              <a:buFont typeface="StarSymbol"/>
              <a:buChar char=""/>
              <a:defRPr/>
            </a:pPr>
            <a:r>
              <a:rPr lang="ru-RU" sz="1500">
                <a:latin typeface="Arial"/>
              </a:rPr>
              <a:t>Седьмой уровень структуры</a:t>
            </a:r>
            <a:endParaRPr/>
          </a:p>
        </p:txBody>
      </p:sp>
      <p:sp>
        <p:nvSpPr>
          <p:cNvPr id="6" name="PlaceHolder 3"/>
          <p:cNvSpPr>
            <a:spLocks noGrp="1"/>
          </p:cNvSpPr>
          <p:nvPr>
            <p:ph type="dt"/>
          </p:nvPr>
        </p:nvSpPr>
        <p:spPr bwMode="auto">
          <a:xfrm>
            <a:off x="504000" y="5165280"/>
            <a:ext cx="2348280" cy="390960"/>
          </a:xfrm>
          <a:prstGeom prst="rect">
            <a:avLst/>
          </a:prstGeom>
        </p:spPr>
        <p:txBody>
          <a:bodyPr lIns="0" tIns="0" rIns="0" bIns="0"/>
          <a:lstStyle/>
          <a:p>
            <a:pPr>
              <a:defRPr/>
            </a:pPr>
            <a:r>
              <a:rPr lang="ru-RU" sz="1400">
                <a:latin typeface="Times New Roman"/>
              </a:rPr>
              <a:t>&lt;дата/время&gt;</a:t>
            </a:r>
            <a:endParaRPr/>
          </a:p>
        </p:txBody>
      </p:sp>
      <p:sp>
        <p:nvSpPr>
          <p:cNvPr id="7" name="PlaceHolder 4"/>
          <p:cNvSpPr>
            <a:spLocks noGrp="1"/>
          </p:cNvSpPr>
          <p:nvPr>
            <p:ph type="ftr"/>
          </p:nvPr>
        </p:nvSpPr>
        <p:spPr bwMode="auto">
          <a:xfrm>
            <a:off x="3447360" y="5165280"/>
            <a:ext cx="3195000" cy="390960"/>
          </a:xfrm>
          <a:prstGeom prst="rect">
            <a:avLst/>
          </a:prstGeom>
        </p:spPr>
        <p:txBody>
          <a:bodyPr lIns="0" tIns="0" rIns="0" bIns="0"/>
          <a:lstStyle/>
          <a:p>
            <a:pPr algn="ctr">
              <a:defRPr/>
            </a:pPr>
            <a:r>
              <a:rPr lang="ru-RU" sz="1400">
                <a:latin typeface="Times New Roman"/>
              </a:rPr>
              <a:t>&lt;нижний колонтитул&gt;</a:t>
            </a:r>
            <a:endParaRPr/>
          </a:p>
        </p:txBody>
      </p:sp>
      <p:sp>
        <p:nvSpPr>
          <p:cNvPr id="8" name="PlaceHolder 5"/>
          <p:cNvSpPr>
            <a:spLocks noGrp="1"/>
          </p:cNvSpPr>
          <p:nvPr>
            <p:ph type="sldNum"/>
          </p:nvPr>
        </p:nvSpPr>
        <p:spPr bwMode="auto">
          <a:xfrm>
            <a:off x="7227360" y="5165280"/>
            <a:ext cx="2348280" cy="390960"/>
          </a:xfrm>
          <a:prstGeom prst="rect">
            <a:avLst/>
          </a:prstGeom>
        </p:spPr>
        <p:txBody>
          <a:bodyPr lIns="0" tIns="0" rIns="0" bIns="0"/>
          <a:lstStyle/>
          <a:p>
            <a:pPr algn="r">
              <a:defRPr/>
            </a:pPr>
            <a:fld id="{8C981ED3-280C-4B4D-8F7F-4AA59C572BC0}" type="slidenum">
              <a:rPr lang="ru-RU" sz="1400">
                <a:latin typeface="Times New Roman"/>
              </a:r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Прямоугольник 8"/>
          <p:cNvSpPr/>
          <p:nvPr/>
        </p:nvSpPr>
        <p:spPr bwMode="auto">
          <a:xfrm>
            <a:off x="0" y="0"/>
            <a:ext cx="10080625" cy="567055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23538">
              <a:defRPr/>
            </a:pPr>
            <a:endParaRPr lang="en-US" sz="2000">
              <a:solidFill>
                <a:prstClr val="white"/>
              </a:solidFill>
            </a:endParaRPr>
          </a:p>
        </p:txBody>
      </p:sp>
      <p:sp>
        <p:nvSpPr>
          <p:cNvPr id="5" name="Заголовок 21"/>
          <p:cNvSpPr>
            <a:spLocks noGrp="1"/>
          </p:cNvSpPr>
          <p:nvPr>
            <p:ph type="title"/>
          </p:nvPr>
        </p:nvSpPr>
        <p:spPr bwMode="auto">
          <a:xfrm>
            <a:off x="1008063" y="227086"/>
            <a:ext cx="8568531" cy="945092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6" name="Текст 12"/>
          <p:cNvSpPr>
            <a:spLocks noGrp="1"/>
          </p:cNvSpPr>
          <p:nvPr>
            <p:ph type="body" idx="1"/>
          </p:nvPr>
        </p:nvSpPr>
        <p:spPr bwMode="auto">
          <a:xfrm>
            <a:off x="1008063" y="1197116"/>
            <a:ext cx="8568531" cy="3780367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2"/>
          </p:nvPr>
        </p:nvSpPr>
        <p:spPr bwMode="auto">
          <a:xfrm>
            <a:off x="6804422" y="5119246"/>
            <a:ext cx="2730169" cy="393789"/>
          </a:xfrm>
          <a:prstGeom prst="rect">
            <a:avLst/>
          </a:prstGeom>
        </p:spPr>
        <p:txBody>
          <a:bodyPr anchor="ctr" anchorCtr="0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pPr defTabSz="1023538">
              <a:defRPr/>
            </a:pPr>
            <a:r>
              <a:rPr lang="ru-RU">
                <a:solidFill>
                  <a:srgbClr val="696464"/>
                </a:solidFill>
              </a:rPr>
              <a:t>дата</a:t>
            </a:r>
            <a:endParaRPr lang="en-US">
              <a:solidFill>
                <a:srgbClr val="696464"/>
              </a:solidFill>
            </a:endParaRPr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3"/>
          </p:nvPr>
        </p:nvSpPr>
        <p:spPr bwMode="auto">
          <a:xfrm>
            <a:off x="1008062" y="5103495"/>
            <a:ext cx="4368271" cy="378036"/>
          </a:xfrm>
          <a:prstGeom prst="rect">
            <a:avLst/>
          </a:prstGeom>
        </p:spPr>
        <p:txBody>
          <a:bodyPr anchor="ctr" anchorCtr="0"/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pPr defTabSz="1023538">
              <a:defRPr/>
            </a:pPr>
            <a:endParaRPr lang="en-US">
              <a:solidFill>
                <a:srgbClr val="69646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  <p:sldLayoutId id="2147483677" r:id="rId15"/>
    <p:sldLayoutId id="2147483678" r:id="rId16"/>
    <p:sldLayoutId id="2147483679" r:id="rId17"/>
    <p:sldLayoutId id="2147483680" r:id="rId18"/>
    <p:sldLayoutId id="2147483681" r:id="rId19"/>
    <p:sldLayoutId id="2147483682" r:id="rId20"/>
  </p:sldLayoutIdLst>
  <p:hf hdr="0" ftr="0" dt="0"/>
  <p:txStyles>
    <p:titleStyle>
      <a:lvl1pPr algn="l">
        <a:spcBef>
          <a:spcPts val="0"/>
        </a:spcBef>
        <a:buNone/>
        <a:defRPr sz="395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2169" indent="-272169" algn="l">
        <a:spcBef>
          <a:spcPts val="575"/>
        </a:spcBef>
        <a:buClr>
          <a:schemeClr val="accent1"/>
        </a:buClr>
        <a:buSzPct val="85000"/>
        <a:buFont typeface="Wingdings 2"/>
        <a:buChar char="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544339" indent="-226808" algn="l">
        <a:spcBef>
          <a:spcPts val="367"/>
        </a:spcBef>
        <a:buClr>
          <a:schemeClr val="accent2"/>
        </a:buClr>
        <a:buSzPct val="85000"/>
        <a:buFont typeface="Wingdings 2"/>
        <a:buChar char="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816508" indent="-226808" algn="l">
        <a:spcBef>
          <a:spcPts val="367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088677" indent="-226808" algn="l">
        <a:spcBef>
          <a:spcPts val="367"/>
        </a:spcBef>
        <a:buClr>
          <a:schemeClr val="accent3"/>
        </a:buClr>
        <a:buSzPct val="80000"/>
        <a:buFont typeface="Wingdings 2"/>
        <a:buChar char="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1360847" indent="-226808" algn="l">
        <a:spcBef>
          <a:spcPts val="367"/>
        </a:spcBef>
        <a:buClr>
          <a:schemeClr val="accent3"/>
        </a:buClr>
        <a:buFontTx/>
        <a:buChar char="o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1633016" indent="-226808" algn="l">
        <a:spcBef>
          <a:spcPts val="367"/>
        </a:spcBef>
        <a:buClr>
          <a:schemeClr val="accent3"/>
        </a:buClr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1905185" indent="-226808" algn="l">
        <a:spcBef>
          <a:spcPts val="367"/>
        </a:spcBef>
        <a:buClr>
          <a:schemeClr val="accent2"/>
        </a:buClr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2177355" indent="-226808" algn="l">
        <a:spcBef>
          <a:spcPts val="367"/>
        </a:spcBef>
        <a:buClr>
          <a:schemeClr val="accent1">
            <a:tint val="60000"/>
          </a:schemeClr>
        </a:buClr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2449524" indent="-226808" algn="l">
        <a:spcBef>
          <a:spcPts val="367"/>
        </a:spcBef>
        <a:buClr>
          <a:schemeClr val="accent2">
            <a:tint val="60000"/>
          </a:schemeClr>
        </a:buClr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53616" algn="l"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907230" algn="l"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360847" algn="l"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1814461" algn="l">
        <a:defRPr>
          <a:solidFill>
            <a:schemeClr val="tx1"/>
          </a:solidFill>
          <a:latin typeface="+mn-lt"/>
          <a:ea typeface="+mn-ea"/>
          <a:cs typeface="+mn-cs"/>
        </a:defRPr>
      </a:lvl5pPr>
      <a:lvl6pPr marL="2268078" algn="l">
        <a:defRPr>
          <a:solidFill>
            <a:schemeClr val="tx1"/>
          </a:solidFill>
          <a:latin typeface="+mn-lt"/>
          <a:ea typeface="+mn-ea"/>
          <a:cs typeface="+mn-cs"/>
        </a:defRPr>
      </a:lvl6pPr>
      <a:lvl7pPr marL="2721693" algn="l">
        <a:defRPr>
          <a:solidFill>
            <a:schemeClr val="tx1"/>
          </a:solidFill>
          <a:latin typeface="+mn-lt"/>
          <a:ea typeface="+mn-ea"/>
          <a:cs typeface="+mn-cs"/>
        </a:defRPr>
      </a:lvl7pPr>
      <a:lvl8pPr marL="3175309" algn="l">
        <a:defRPr>
          <a:solidFill>
            <a:schemeClr val="tx1"/>
          </a:solidFill>
          <a:latin typeface="+mn-lt"/>
          <a:ea typeface="+mn-ea"/>
          <a:cs typeface="+mn-cs"/>
        </a:defRPr>
      </a:lvl8pPr>
      <a:lvl9pPr marL="3628923" algn="l">
        <a:defRPr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g"/><Relationship Id="rId13" Type="http://schemas.openxmlformats.org/officeDocument/2006/relationships/image" Target="../media/image18.png"/><Relationship Id="rId18" Type="http://schemas.openxmlformats.org/officeDocument/2006/relationships/oleObject" Target="../embeddings/oleObject1.bin"/><Relationship Id="rId3" Type="http://schemas.openxmlformats.org/officeDocument/2006/relationships/image" Target="../media/image6.png"/><Relationship Id="rId7" Type="http://schemas.openxmlformats.org/officeDocument/2006/relationships/image" Target="../media/image4.png"/><Relationship Id="rId12" Type="http://schemas.openxmlformats.org/officeDocument/2006/relationships/image" Target="../media/image17.png"/><Relationship Id="rId17" Type="http://schemas.openxmlformats.org/officeDocument/2006/relationships/image" Target="../media/image22.png"/><Relationship Id="rId2" Type="http://schemas.openxmlformats.org/officeDocument/2006/relationships/slideLayout" Target="../slideLayouts/slideLayout24.xml"/><Relationship Id="rId16" Type="http://schemas.openxmlformats.org/officeDocument/2006/relationships/image" Target="../media/image21.png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png"/><Relationship Id="rId11" Type="http://schemas.openxmlformats.org/officeDocument/2006/relationships/image" Target="../media/image16.png"/><Relationship Id="rId5" Type="http://schemas.openxmlformats.org/officeDocument/2006/relationships/image" Target="../media/image8.png"/><Relationship Id="rId15" Type="http://schemas.openxmlformats.org/officeDocument/2006/relationships/image" Target="../media/image20.png"/><Relationship Id="rId10" Type="http://schemas.openxmlformats.org/officeDocument/2006/relationships/image" Target="../media/image15.png"/><Relationship Id="rId19" Type="http://schemas.openxmlformats.org/officeDocument/2006/relationships/image" Target="../media/image12.emf"/><Relationship Id="rId4" Type="http://schemas.openxmlformats.org/officeDocument/2006/relationships/image" Target="../media/image7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Shape 53"/>
          <p:cNvSpPr/>
          <p:nvPr/>
        </p:nvSpPr>
        <p:spPr bwMode="auto">
          <a:xfrm>
            <a:off x="-1" y="-1"/>
            <a:ext cx="10080625" cy="5670551"/>
          </a:xfrm>
          <a:prstGeom prst="rect">
            <a:avLst/>
          </a:prstGeom>
          <a:gradFill>
            <a:gsLst>
              <a:gs pos="0">
                <a:srgbClr val="BB8345"/>
              </a:gs>
              <a:gs pos="0">
                <a:schemeClr val="bg1">
                  <a:lumMod val="85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path path="circle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defRPr/>
            </a:pPr>
            <a:endParaRPr sz="1350">
              <a:solidFill>
                <a:schemeClr val="lt1"/>
              </a:solidFill>
              <a:latin typeface="Arial"/>
              <a:ea typeface="Calibri"/>
              <a:cs typeface="Arial"/>
            </a:endParaRPr>
          </a:p>
        </p:txBody>
      </p:sp>
      <p:sp>
        <p:nvSpPr>
          <p:cNvPr id="5" name="Shape 58"/>
          <p:cNvSpPr/>
          <p:nvPr/>
        </p:nvSpPr>
        <p:spPr bwMode="auto">
          <a:xfrm>
            <a:off x="1799952" y="271493"/>
            <a:ext cx="3889807" cy="7144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defRPr/>
            </a:pPr>
            <a:r>
              <a:rPr lang="ru-RU" sz="1500" b="1">
                <a:solidFill>
                  <a:srgbClr val="BF8961"/>
                </a:solidFill>
                <a:latin typeface="Arial"/>
                <a:ea typeface="Lato"/>
                <a:cs typeface="Arial"/>
              </a:rPr>
              <a:t>УПРАВЛЕНИЕ АЛТАЙСКОГО КРАЯ ПО РАЗВИТИЮ ПРЕДПРИНИМАТЕЛЬСТВА И РЫНОЧНОЙ ИНФРАСТРУКТУРЫ</a:t>
            </a:r>
            <a:endParaRPr sz="3100">
              <a:solidFill>
                <a:srgbClr val="BF8961"/>
              </a:solidFill>
              <a:latin typeface="Arial"/>
              <a:cs typeface="Arial"/>
            </a:endParaRPr>
          </a:p>
        </p:txBody>
      </p:sp>
      <p:pic>
        <p:nvPicPr>
          <p:cNvPr id="6" name="Picture 73" descr="E:\картинки\200px-Coat_of_Arms_of_Altai_Krai.svg.png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657480" y="215518"/>
            <a:ext cx="854440" cy="826429"/>
          </a:xfrm>
          <a:prstGeom prst="rect">
            <a:avLst/>
          </a:prstGeom>
          <a:noFill/>
        </p:spPr>
      </p:pic>
      <p:sp>
        <p:nvSpPr>
          <p:cNvPr id="7" name="Shape 59"/>
          <p:cNvSpPr/>
          <p:nvPr/>
        </p:nvSpPr>
        <p:spPr bwMode="auto">
          <a:xfrm>
            <a:off x="657480" y="4563467"/>
            <a:ext cx="7858998" cy="8121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defRPr/>
            </a:pPr>
            <a:endParaRPr lang="ru-RU" sz="2000">
              <a:solidFill>
                <a:srgbClr val="6E482C"/>
              </a:solidFill>
              <a:latin typeface="Arial"/>
              <a:cs typeface="Arial"/>
            </a:endParaRPr>
          </a:p>
        </p:txBody>
      </p:sp>
      <p:sp>
        <p:nvSpPr>
          <p:cNvPr id="8" name="Shape 54"/>
          <p:cNvSpPr/>
          <p:nvPr/>
        </p:nvSpPr>
        <p:spPr bwMode="auto">
          <a:xfrm>
            <a:off x="657480" y="1763556"/>
            <a:ext cx="9032930" cy="18655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>
              <a:defRPr lang="ru-RU"/>
            </a:defPPr>
            <a:lvl1pPr lvl="0">
              <a:defRPr sz="3200" b="1">
                <a:solidFill>
                  <a:srgbClr val="6E482C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ru-RU" sz="3600"/>
              <a:t>Механизмы государственной поддержки субъектов малого и среднего предпринимательства</a:t>
            </a:r>
            <a:endParaRPr sz="4000"/>
          </a:p>
        </p:txBody>
      </p:sp>
      <p:pic>
        <p:nvPicPr>
          <p:cNvPr id="9" name="Рисунок 1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7704608" y="215518"/>
            <a:ext cx="1809003" cy="815429"/>
          </a:xfrm>
          <a:prstGeom prst="rect">
            <a:avLst/>
          </a:prstGeom>
        </p:spPr>
      </p:pic>
      <p:sp>
        <p:nvSpPr>
          <p:cNvPr id="10" name="Shape 59"/>
          <p:cNvSpPr/>
          <p:nvPr/>
        </p:nvSpPr>
        <p:spPr bwMode="auto">
          <a:xfrm>
            <a:off x="911424" y="5785577"/>
            <a:ext cx="7106832" cy="576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spcAft>
                <a:spcPts val="800"/>
              </a:spcAft>
              <a:defRPr/>
            </a:pPr>
            <a:endParaRPr sz="4250">
              <a:solidFill>
                <a:srgbClr val="6E482C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Shape 53"/>
          <p:cNvSpPr/>
          <p:nvPr/>
        </p:nvSpPr>
        <p:spPr bwMode="auto">
          <a:xfrm>
            <a:off x="-1" y="-2803"/>
            <a:ext cx="10080625" cy="5692728"/>
          </a:xfrm>
          <a:prstGeom prst="rect">
            <a:avLst/>
          </a:prstGeom>
          <a:gradFill>
            <a:gsLst>
              <a:gs pos="0">
                <a:srgbClr val="BB8345"/>
              </a:gs>
              <a:gs pos="0">
                <a:sysClr val="window" lastClr="FFFFFF">
                  <a:lumMod val="85000"/>
                </a:sysClr>
              </a:gs>
              <a:gs pos="100000">
                <a:srgbClr val="623B2A">
                  <a:lumMod val="20000"/>
                  <a:lumOff val="80000"/>
                </a:srgbClr>
              </a:gs>
            </a:gsLst>
            <a:path path="circle"/>
          </a:gradFill>
          <a:ln>
            <a:noFill/>
          </a:ln>
        </p:spPr>
        <p:txBody>
          <a:bodyPr spcFirstLastPara="1" wrap="square" lIns="100776" tIns="50374" rIns="100776" bIns="50374" anchor="ctr" anchorCtr="0">
            <a:noAutofit/>
          </a:bodyPr>
          <a:lstStyle/>
          <a:p>
            <a:pPr algn="ctr" defTabSz="755913">
              <a:defRPr/>
            </a:pPr>
            <a:endParaRPr sz="2200">
              <a:solidFill>
                <a:prstClr val="white"/>
              </a:solidFill>
              <a:ea typeface="Calibri"/>
              <a:cs typeface="Calibri"/>
            </a:endParaRPr>
          </a:p>
        </p:txBody>
      </p:sp>
      <p:pic>
        <p:nvPicPr>
          <p:cNvPr id="5" name="Рисунок 46" descr="логотип МБ нац проект.png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7860385" y="-144182"/>
            <a:ext cx="1276911" cy="958346"/>
          </a:xfrm>
          <a:prstGeom prst="rect">
            <a:avLst/>
          </a:prstGeom>
        </p:spPr>
      </p:pic>
      <p:pic>
        <p:nvPicPr>
          <p:cNvPr id="6" name="Рисунок 47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8962313" y="161111"/>
            <a:ext cx="592866" cy="443996"/>
          </a:xfrm>
          <a:prstGeom prst="rect">
            <a:avLst/>
          </a:prstGeom>
        </p:spPr>
      </p:pic>
      <p:sp>
        <p:nvSpPr>
          <p:cNvPr id="7" name="Shape 288"/>
          <p:cNvSpPr/>
          <p:nvPr/>
        </p:nvSpPr>
        <p:spPr bwMode="auto">
          <a:xfrm>
            <a:off x="515435" y="226243"/>
            <a:ext cx="8401587" cy="327489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0" tIns="0" rIns="0" bIns="0" rtlCol="0" anchor="t" anchorCtr="0">
            <a:no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3200" b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756026">
              <a:buClr>
                <a:srgbClr val="283032"/>
              </a:buClr>
              <a:defRPr/>
            </a:pPr>
            <a:r>
              <a:rPr lang="ru-RU" sz="3000">
                <a:solidFill>
                  <a:srgbClr val="283032"/>
                </a:solidFill>
                <a:latin typeface="Arial"/>
                <a:cs typeface="Arial"/>
              </a:rPr>
              <a:t>ГРАНТЫ</a:t>
            </a:r>
            <a:r>
              <a:rPr lang="ru-RU" sz="3000">
                <a:solidFill>
                  <a:srgbClr val="BB8345"/>
                </a:solidFill>
                <a:latin typeface="Arial"/>
                <a:cs typeface="Arial"/>
              </a:rPr>
              <a:t> В ПРИОРИТЕТНЫХ СФЕРАХ</a:t>
            </a:r>
            <a:endParaRPr/>
          </a:p>
        </p:txBody>
      </p:sp>
      <p:sp>
        <p:nvSpPr>
          <p:cNvPr id="8" name="Slide Number Placeholder 156"/>
          <p:cNvSpPr/>
          <p:nvPr/>
        </p:nvSpPr>
        <p:spPr bwMode="auto">
          <a:xfrm>
            <a:off x="9765605" y="69637"/>
            <a:ext cx="315020" cy="252307"/>
          </a:xfrm>
          <a:prstGeom prst="rect">
            <a:avLst/>
          </a:prstGeom>
          <a:solidFill>
            <a:srgbClr val="E04E39"/>
          </a:solidFill>
        </p:spPr>
        <p:txBody>
          <a:bodyPr anchor="ctr"/>
          <a:lstStyle>
            <a:defPPr>
              <a:defRPr lang="en-US"/>
            </a:defPPr>
            <a:lvl1pPr marL="0" algn="ctr" defTabSz="1031626">
              <a:defRPr sz="900" b="1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515813" algn="l" defTabSz="1031626"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1626" algn="l" defTabSz="1031626"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47439" algn="l" defTabSz="1031626"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63252" algn="l" defTabSz="1031626"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79065" algn="l" defTabSz="1031626"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94878" algn="l" defTabSz="1031626"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10691" algn="l" defTabSz="1031626"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26504" algn="l" defTabSz="1031626"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852948">
              <a:defRPr/>
            </a:pPr>
            <a:fld id="{19913D84-385F-40E9-86FD-55A464649CD7}" type="slidenum">
              <a:rPr lang="en-US" sz="850">
                <a:solidFill>
                  <a:prstClr val="white"/>
                </a:solidFill>
                <a:latin typeface="Arial"/>
                <a:cs typeface="Arial"/>
              </a:rPr>
              <a:t>2</a:t>
            </a:fld>
            <a:endParaRPr lang="en-US" sz="850">
              <a:solidFill>
                <a:prstClr val="white"/>
              </a:solidFill>
              <a:latin typeface="Arial"/>
              <a:cs typeface="Arial"/>
            </a:endParaRPr>
          </a:p>
        </p:txBody>
      </p:sp>
      <p:sp>
        <p:nvSpPr>
          <p:cNvPr id="9" name="Прямоугольник 51"/>
          <p:cNvSpPr/>
          <p:nvPr/>
        </p:nvSpPr>
        <p:spPr bwMode="auto">
          <a:xfrm>
            <a:off x="529222" y="820715"/>
            <a:ext cx="1494241" cy="59538"/>
          </a:xfrm>
          <a:prstGeom prst="rect">
            <a:avLst/>
          </a:prstGeom>
          <a:solidFill>
            <a:srgbClr val="B67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56026">
              <a:defRPr/>
            </a:pPr>
            <a:endParaRPr lang="ru-RU" sz="165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0" name="Shape 289"/>
          <p:cNvSpPr/>
          <p:nvPr/>
        </p:nvSpPr>
        <p:spPr bwMode="auto">
          <a:xfrm>
            <a:off x="529222" y="612529"/>
            <a:ext cx="9274119" cy="1308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4"/>
                </a:solidFill>
                <a:latin typeface="Lato"/>
                <a:ea typeface="Lato"/>
                <a:cs typeface="Lato"/>
              </a:defRPr>
            </a:lvl1pPr>
            <a:lvl2pPr marL="914400" marR="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2pPr>
            <a:lvl3pPr marL="1371600" marR="0" lvl="2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3pPr>
            <a:lvl4pPr marL="1828800" marR="0" lvl="3" indent="-31432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4pPr>
            <a:lvl5pPr marL="2286000" marR="0" lvl="4" indent="-31432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5pPr>
            <a:lvl6pPr marL="2743200" marR="0" lvl="5" indent="-31432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6pPr>
            <a:lvl7pPr marL="3200400" marR="0" lvl="6" indent="-31432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7pPr>
            <a:lvl8pPr marL="3657600" marR="0" lvl="7" indent="-31432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8pPr>
            <a:lvl9pPr marL="4114800" marR="0" lvl="8" indent="-31432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9pPr>
          </a:lstStyle>
          <a:p>
            <a:pPr marL="0" indent="0" defTabSz="756026">
              <a:buClr>
                <a:srgbClr val="787D82"/>
              </a:buClr>
              <a:defRPr/>
            </a:pPr>
            <a:r>
              <a:rPr lang="ru-RU" sz="1300">
                <a:solidFill>
                  <a:srgbClr val="000000"/>
                </a:solidFill>
                <a:latin typeface="Arial"/>
                <a:cs typeface="Arial"/>
              </a:rPr>
              <a:t>управление Алтайского края по развитию предпринимательства и рыночной	инфраструктуры</a:t>
            </a:r>
            <a:endParaRPr/>
          </a:p>
        </p:txBody>
      </p:sp>
      <p:sp>
        <p:nvSpPr>
          <p:cNvPr id="11" name="Прямоугольник 9"/>
          <p:cNvSpPr/>
          <p:nvPr/>
        </p:nvSpPr>
        <p:spPr bwMode="auto">
          <a:xfrm>
            <a:off x="7860385" y="4776294"/>
            <a:ext cx="1990783" cy="563453"/>
          </a:xfrm>
          <a:prstGeom prst="rect">
            <a:avLst/>
          </a:prstGeom>
        </p:spPr>
        <p:txBody>
          <a:bodyPr wrap="square" lIns="100803" tIns="50402" rIns="100803" bIns="50402">
            <a:spAutoFit/>
          </a:bodyPr>
          <a:lstStyle/>
          <a:p>
            <a:pPr>
              <a:defRPr/>
            </a:pPr>
            <a:r>
              <a:rPr lang="en-US" sz="1500">
                <a:solidFill>
                  <a:prstClr val="black"/>
                </a:solidFill>
                <a:cs typeface="Arial"/>
              </a:rPr>
              <a:t>        altsmb.ru</a:t>
            </a:r>
            <a:endParaRPr/>
          </a:p>
          <a:p>
            <a:pPr>
              <a:defRPr/>
            </a:pPr>
            <a:r>
              <a:rPr lang="en-US" sz="1500">
                <a:solidFill>
                  <a:prstClr val="black"/>
                </a:solidFill>
                <a:cs typeface="Arial"/>
              </a:rPr>
              <a:t>       </a:t>
            </a:r>
            <a:r>
              <a:rPr lang="ru-RU" sz="1500">
                <a:solidFill>
                  <a:prstClr val="black"/>
                </a:solidFill>
                <a:cs typeface="Arial"/>
              </a:rPr>
              <a:t> </a:t>
            </a:r>
            <a:r>
              <a:rPr lang="en-US" sz="1500">
                <a:solidFill>
                  <a:prstClr val="black"/>
                </a:solidFill>
                <a:cs typeface="Arial"/>
              </a:rPr>
              <a:t>(3852) 24-24-82</a:t>
            </a:r>
            <a:endParaRPr lang="ru-RU" sz="1500">
              <a:solidFill>
                <a:prstClr val="black"/>
              </a:solidFill>
              <a:cs typeface="Arial"/>
            </a:endParaRPr>
          </a:p>
        </p:txBody>
      </p:sp>
      <p:pic>
        <p:nvPicPr>
          <p:cNvPr id="12" name="Picture 6" descr="C:\Users\1\Desktop\phone-outline-128.png"/>
          <p:cNvPicPr>
            <a:picLocks noChangeAspect="1" noChangeArrowheads="1"/>
          </p:cNvPicPr>
          <p:nvPr/>
        </p:nvPicPr>
        <p:blipFill>
          <a:blip r:embed="rId4">
            <a:duotone>
              <a:srgbClr val="F79646">
                <a:shade val="45000"/>
                <a:satMod val="135000"/>
              </a:srgbClr>
              <a:prstClr val="white"/>
            </a:duotone>
          </a:blip>
          <a:stretch/>
        </p:blipFill>
        <p:spPr bwMode="auto">
          <a:xfrm>
            <a:off x="8102170" y="5073426"/>
            <a:ext cx="216733" cy="208011"/>
          </a:xfrm>
          <a:prstGeom prst="rect">
            <a:avLst/>
          </a:prstGeom>
          <a:noFill/>
        </p:spPr>
      </p:pic>
      <p:pic>
        <p:nvPicPr>
          <p:cNvPr id="13" name="Picture 4" descr="C:\Users\1\Desktop\language-128.png"/>
          <p:cNvPicPr>
            <a:picLocks noChangeAspect="1" noChangeArrowheads="1"/>
          </p:cNvPicPr>
          <p:nvPr/>
        </p:nvPicPr>
        <p:blipFill>
          <a:blip r:embed="rId5">
            <a:duotone>
              <a:srgbClr val="F79646">
                <a:shade val="45000"/>
                <a:satMod val="135000"/>
              </a:srgbClr>
              <a:prstClr val="white"/>
            </a:duotone>
          </a:blip>
          <a:stretch/>
        </p:blipFill>
        <p:spPr bwMode="auto">
          <a:xfrm>
            <a:off x="8130653" y="4878730"/>
            <a:ext cx="176292" cy="169197"/>
          </a:xfrm>
          <a:prstGeom prst="rect">
            <a:avLst/>
          </a:prstGeom>
          <a:noFill/>
        </p:spPr>
      </p:pic>
      <p:sp>
        <p:nvSpPr>
          <p:cNvPr id="14" name="Заголовок 1"/>
          <p:cNvSpPr>
            <a:spLocks noGrp="1"/>
          </p:cNvSpPr>
          <p:nvPr>
            <p:ph type="title"/>
          </p:nvPr>
        </p:nvSpPr>
        <p:spPr bwMode="auto">
          <a:xfrm>
            <a:off x="529222" y="1056940"/>
            <a:ext cx="3574986" cy="1091351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1600" b="0" cap="none">
                <a:solidFill>
                  <a:schemeClr val="tx1"/>
                </a:solidFill>
                <a:latin typeface="Arial"/>
                <a:cs typeface="Arial"/>
              </a:rPr>
              <a:t>до </a:t>
            </a:r>
            <a:r>
              <a:rPr lang="ru-RU" sz="2400" cap="none">
                <a:solidFill>
                  <a:srgbClr val="FF3300"/>
                </a:solidFill>
                <a:latin typeface="Arial"/>
                <a:cs typeface="Arial"/>
              </a:rPr>
              <a:t>2 млн.</a:t>
            </a:r>
            <a:r>
              <a:rPr lang="ru-RU" sz="2400" cap="none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ru-RU" sz="1600" b="0" cap="none">
                <a:solidFill>
                  <a:schemeClr val="tx1"/>
                </a:solidFill>
                <a:latin typeface="Arial"/>
                <a:cs typeface="Arial"/>
              </a:rPr>
              <a:t>рублей </a:t>
            </a:r>
            <a:br>
              <a:rPr lang="ru-RU" sz="1600" b="0" cap="none">
                <a:solidFill>
                  <a:schemeClr val="tx1"/>
                </a:solidFill>
                <a:latin typeface="Arial"/>
                <a:cs typeface="Arial"/>
              </a:rPr>
            </a:br>
            <a:r>
              <a:rPr lang="ru-RU" sz="1600" b="0">
                <a:solidFill>
                  <a:schemeClr val="tx1"/>
                </a:solidFill>
                <a:latin typeface="Arial"/>
                <a:cs typeface="Arial"/>
              </a:rPr>
              <a:t>до</a:t>
            </a:r>
            <a:r>
              <a:rPr lang="ru-RU" sz="2400" b="0" cap="none">
                <a:solidFill>
                  <a:srgbClr val="FF3300"/>
                </a:solidFill>
                <a:latin typeface="Arial"/>
                <a:cs typeface="Arial"/>
              </a:rPr>
              <a:t> </a:t>
            </a:r>
            <a:r>
              <a:rPr lang="ru-RU" sz="2400" cap="none">
                <a:solidFill>
                  <a:srgbClr val="FF3300"/>
                </a:solidFill>
                <a:latin typeface="Arial"/>
                <a:cs typeface="Arial"/>
              </a:rPr>
              <a:t>70% </a:t>
            </a:r>
            <a:r>
              <a:rPr lang="ru-RU" sz="1600" b="0">
                <a:solidFill>
                  <a:schemeClr val="tx1"/>
                </a:solidFill>
                <a:latin typeface="Arial"/>
                <a:cs typeface="Arial"/>
              </a:rPr>
              <a:t>от стоимости проекта </a:t>
            </a:r>
            <a:endParaRPr/>
          </a:p>
        </p:txBody>
      </p:sp>
      <p:sp>
        <p:nvSpPr>
          <p:cNvPr id="15" name="Заголовок 1"/>
          <p:cNvSpPr/>
          <p:nvPr/>
        </p:nvSpPr>
        <p:spPr bwMode="auto">
          <a:xfrm>
            <a:off x="431552" y="2187203"/>
            <a:ext cx="9649072" cy="2255601"/>
          </a:xfrm>
          <a:prstGeom prst="rect">
            <a:avLst/>
          </a:prstGeom>
        </p:spPr>
        <p:txBody>
          <a:bodyPr wrap="none" lIns="0" tIns="0" rIns="0" bIns="0" anchor="ctr" anchorCtr="0">
            <a:noAutofit/>
          </a:bodyPr>
          <a:lstStyle>
            <a:lvl1pPr algn="l">
              <a:spcBef>
                <a:spcPts val="0"/>
              </a:spcBef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  <a:defRPr/>
            </a:pPr>
            <a:r>
              <a:rPr lang="ru-RU" sz="1800">
                <a:solidFill>
                  <a:schemeClr val="tx1"/>
                </a:solidFill>
                <a:latin typeface="Arial"/>
              </a:rPr>
              <a:t>Реализуемые или планируемые к реализации проекты:</a:t>
            </a:r>
          </a:p>
          <a:p>
            <a:pPr>
              <a:lnSpc>
                <a:spcPct val="120000"/>
              </a:lnSpc>
              <a:defRPr/>
            </a:pPr>
            <a:endParaRPr lang="ru-RU" sz="1800">
              <a:solidFill>
                <a:schemeClr val="tx1"/>
              </a:solidFill>
              <a:latin typeface="Arial"/>
            </a:endParaRPr>
          </a:p>
          <a:p>
            <a:pPr marL="285750" indent="-285750">
              <a:lnSpc>
                <a:spcPct val="120000"/>
              </a:lnSpc>
              <a:buFont typeface="Arial"/>
              <a:buChar char="•"/>
              <a:defRPr/>
            </a:pPr>
            <a:r>
              <a:rPr lang="ru-RU" sz="1800" b="0">
                <a:solidFill>
                  <a:schemeClr val="tx1"/>
                </a:solidFill>
                <a:latin typeface="Arial"/>
              </a:rPr>
              <a:t>в сельской территории (а также в ЗАТО Сибирский), в том числе по направлению</a:t>
            </a:r>
            <a:endParaRPr/>
          </a:p>
          <a:p>
            <a:pPr>
              <a:lnSpc>
                <a:spcPct val="120000"/>
              </a:lnSpc>
              <a:defRPr/>
            </a:pPr>
            <a:r>
              <a:rPr lang="ru-RU" sz="1800" b="0">
                <a:solidFill>
                  <a:schemeClr val="tx1"/>
                </a:solidFill>
                <a:latin typeface="Arial"/>
              </a:rPr>
              <a:t> «Развитие торговли»;</a:t>
            </a:r>
            <a:endParaRPr/>
          </a:p>
          <a:p>
            <a:pPr marL="285750" indent="-285750">
              <a:lnSpc>
                <a:spcPct val="120000"/>
              </a:lnSpc>
              <a:buFont typeface="Arial"/>
              <a:buChar char="•"/>
              <a:defRPr/>
            </a:pPr>
            <a:r>
              <a:rPr lang="ru-RU" sz="1800" b="0">
                <a:solidFill>
                  <a:schemeClr val="tx1"/>
                </a:solidFill>
                <a:latin typeface="Arial"/>
              </a:rPr>
              <a:t>в любом муниципальном  образовании по направлениям: «Ремесленное мастерство»,</a:t>
            </a:r>
            <a:endParaRPr/>
          </a:p>
          <a:p>
            <a:pPr>
              <a:lnSpc>
                <a:spcPct val="120000"/>
              </a:lnSpc>
              <a:defRPr/>
            </a:pPr>
            <a:r>
              <a:rPr lang="ru-RU" sz="1800" b="0">
                <a:solidFill>
                  <a:schemeClr val="tx1"/>
                </a:solidFill>
                <a:latin typeface="Arial"/>
              </a:rPr>
              <a:t>«Индустрия детских товаров».</a:t>
            </a:r>
          </a:p>
          <a:p>
            <a:pPr>
              <a:lnSpc>
                <a:spcPct val="120000"/>
              </a:lnSpc>
              <a:defRPr/>
            </a:pPr>
            <a:endParaRPr lang="ru-RU" sz="1500" b="0">
              <a:solidFill>
                <a:schemeClr val="tx1"/>
              </a:solidFill>
              <a:latin typeface="Arial"/>
              <a:cs typeface="Arial"/>
            </a:endParaRPr>
          </a:p>
          <a:p>
            <a:pPr marL="342900" indent="-342900">
              <a:lnSpc>
                <a:spcPct val="120000"/>
              </a:lnSpc>
              <a:buFont typeface="Arial"/>
              <a:buChar char="•"/>
              <a:defRPr/>
            </a:pPr>
            <a:endParaRPr lang="ru-RU" sz="1500" b="0">
              <a:solidFill>
                <a:schemeClr val="tx1"/>
              </a:solidFill>
              <a:latin typeface="Arial"/>
              <a:cs typeface="Arial"/>
            </a:endParaRPr>
          </a:p>
        </p:txBody>
      </p:sp>
      <p:pic>
        <p:nvPicPr>
          <p:cNvPr id="16" name="Picture 2" descr="Preview of your QR Code"/>
          <p:cNvPicPr>
            <a:picLocks noChangeAspect="1" noChangeArrowheads="1"/>
          </p:cNvPicPr>
          <p:nvPr/>
        </p:nvPicPr>
        <p:blipFill>
          <a:blip r:embed="rId6"/>
          <a:stretch/>
        </p:blipFill>
        <p:spPr bwMode="auto">
          <a:xfrm>
            <a:off x="7219472" y="4675166"/>
            <a:ext cx="745522" cy="745522"/>
          </a:xfrm>
          <a:prstGeom prst="rect">
            <a:avLst/>
          </a:prstGeom>
          <a:noFill/>
        </p:spPr>
      </p:pic>
      <p:sp>
        <p:nvSpPr>
          <p:cNvPr id="17" name="TextBox 13"/>
          <p:cNvSpPr/>
          <p:nvPr/>
        </p:nvSpPr>
        <p:spPr bwMode="auto">
          <a:xfrm>
            <a:off x="-2" y="4456581"/>
            <a:ext cx="71163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b="1">
                <a:solidFill>
                  <a:srgbClr val="E96C55"/>
                </a:solidFill>
                <a:latin typeface="Arial"/>
                <a:cs typeface="Arial"/>
              </a:rPr>
              <a:t>В 2023 году предоставлены</a:t>
            </a:r>
            <a:r>
              <a:rPr lang="ru-RU" sz="2400" b="1">
                <a:solidFill>
                  <a:srgbClr val="E96C55"/>
                </a:solidFill>
                <a:latin typeface="Arial"/>
                <a:cs typeface="Arial"/>
              </a:rPr>
              <a:t> </a:t>
            </a:r>
            <a:r>
              <a:rPr lang="ru-RU" b="1">
                <a:solidFill>
                  <a:srgbClr val="6E482C"/>
                </a:solidFill>
                <a:latin typeface="Arial"/>
                <a:cs typeface="Arial"/>
              </a:rPr>
              <a:t>20</a:t>
            </a:r>
            <a:r>
              <a:rPr lang="ru-RU" sz="2400" b="1">
                <a:solidFill>
                  <a:srgbClr val="E96C55"/>
                </a:solidFill>
                <a:latin typeface="Arial"/>
                <a:cs typeface="Arial"/>
              </a:rPr>
              <a:t> </a:t>
            </a:r>
            <a:r>
              <a:rPr lang="ru-RU" b="1">
                <a:solidFill>
                  <a:srgbClr val="E96C55"/>
                </a:solidFill>
                <a:latin typeface="Arial"/>
                <a:cs typeface="Arial"/>
              </a:rPr>
              <a:t>субъектам малого и среднего предпринимательства на сумму </a:t>
            </a:r>
            <a:r>
              <a:rPr lang="ru-RU" b="1">
                <a:solidFill>
                  <a:srgbClr val="6E482C"/>
                </a:solidFill>
                <a:latin typeface="Arial"/>
                <a:cs typeface="Arial"/>
              </a:rPr>
              <a:t>20,0</a:t>
            </a:r>
            <a:r>
              <a:rPr lang="ru-RU" b="1">
                <a:solidFill>
                  <a:srgbClr val="E96C55"/>
                </a:solidFill>
                <a:latin typeface="Arial"/>
                <a:cs typeface="Arial"/>
              </a:rPr>
              <a:t> млн. рублей</a:t>
            </a:r>
            <a:endParaRPr/>
          </a:p>
          <a:p>
            <a:pPr>
              <a:defRPr/>
            </a:pPr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Shape 53"/>
          <p:cNvSpPr/>
          <p:nvPr/>
        </p:nvSpPr>
        <p:spPr bwMode="auto">
          <a:xfrm>
            <a:off x="-1" y="-2803"/>
            <a:ext cx="10080625" cy="5692728"/>
          </a:xfrm>
          <a:prstGeom prst="rect">
            <a:avLst/>
          </a:prstGeom>
          <a:gradFill>
            <a:gsLst>
              <a:gs pos="0">
                <a:srgbClr val="BB8345"/>
              </a:gs>
              <a:gs pos="0">
                <a:sysClr val="window" lastClr="FFFFFF">
                  <a:lumMod val="85000"/>
                </a:sysClr>
              </a:gs>
              <a:gs pos="100000">
                <a:srgbClr val="623B2A">
                  <a:lumMod val="20000"/>
                  <a:lumOff val="80000"/>
                </a:srgbClr>
              </a:gs>
            </a:gsLst>
            <a:path path="circle"/>
          </a:gradFill>
          <a:ln>
            <a:noFill/>
          </a:ln>
        </p:spPr>
        <p:txBody>
          <a:bodyPr spcFirstLastPara="1" wrap="square" lIns="100776" tIns="50374" rIns="100776" bIns="50374" anchor="ctr" anchorCtr="0">
            <a:noAutofit/>
          </a:bodyPr>
          <a:lstStyle/>
          <a:p>
            <a:pPr algn="ctr" defTabSz="755913">
              <a:defRPr/>
            </a:pPr>
            <a:endParaRPr sz="2200">
              <a:solidFill>
                <a:prstClr val="white"/>
              </a:solidFill>
              <a:ea typeface="Calibri"/>
              <a:cs typeface="Calibri"/>
            </a:endParaRPr>
          </a:p>
        </p:txBody>
      </p:sp>
      <p:pic>
        <p:nvPicPr>
          <p:cNvPr id="5" name="Рисунок 46" descr="логотип МБ нац проект.png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7860385" y="-144182"/>
            <a:ext cx="1276911" cy="958346"/>
          </a:xfrm>
          <a:prstGeom prst="rect">
            <a:avLst/>
          </a:prstGeom>
        </p:spPr>
      </p:pic>
      <p:pic>
        <p:nvPicPr>
          <p:cNvPr id="6" name="Рисунок 47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8962313" y="161111"/>
            <a:ext cx="592866" cy="443996"/>
          </a:xfrm>
          <a:prstGeom prst="rect">
            <a:avLst/>
          </a:prstGeom>
        </p:spPr>
      </p:pic>
      <p:sp>
        <p:nvSpPr>
          <p:cNvPr id="7" name="Shape 288"/>
          <p:cNvSpPr/>
          <p:nvPr/>
        </p:nvSpPr>
        <p:spPr bwMode="auto">
          <a:xfrm>
            <a:off x="515435" y="226243"/>
            <a:ext cx="8401587" cy="327489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0" tIns="0" rIns="0" bIns="0" rtlCol="0" anchor="t" anchorCtr="0">
            <a:no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3200" b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756026">
              <a:buClr>
                <a:srgbClr val="283032"/>
              </a:buClr>
              <a:defRPr/>
            </a:pPr>
            <a:r>
              <a:rPr lang="ru-RU" sz="2800">
                <a:solidFill>
                  <a:srgbClr val="283032"/>
                </a:solidFill>
                <a:latin typeface="Arial"/>
                <a:cs typeface="Arial"/>
              </a:rPr>
              <a:t>РЕГИОНАЛЬНЫЕ </a:t>
            </a:r>
            <a:r>
              <a:rPr lang="ru-RU" sz="2800">
                <a:solidFill>
                  <a:srgbClr val="C39367"/>
                </a:solidFill>
                <a:latin typeface="Arial"/>
                <a:cs typeface="Arial"/>
              </a:rPr>
              <a:t>МЕРЫ</a:t>
            </a:r>
            <a:r>
              <a:rPr lang="ru-RU" sz="2800">
                <a:solidFill>
                  <a:srgbClr val="283032"/>
                </a:solidFill>
                <a:latin typeface="Arial"/>
                <a:cs typeface="Arial"/>
              </a:rPr>
              <a:t> </a:t>
            </a:r>
            <a:r>
              <a:rPr lang="ru-RU" sz="2800">
                <a:solidFill>
                  <a:srgbClr val="C39367"/>
                </a:solidFill>
                <a:latin typeface="Arial"/>
                <a:cs typeface="Arial"/>
              </a:rPr>
              <a:t>ПОДДЕРЖКИ</a:t>
            </a:r>
            <a:endParaRPr/>
          </a:p>
        </p:txBody>
      </p:sp>
      <p:sp>
        <p:nvSpPr>
          <p:cNvPr id="8" name="Slide Number Placeholder 156"/>
          <p:cNvSpPr/>
          <p:nvPr/>
        </p:nvSpPr>
        <p:spPr bwMode="auto">
          <a:xfrm>
            <a:off x="9765605" y="69637"/>
            <a:ext cx="315020" cy="252307"/>
          </a:xfrm>
          <a:prstGeom prst="rect">
            <a:avLst/>
          </a:prstGeom>
          <a:solidFill>
            <a:srgbClr val="E04E39"/>
          </a:solidFill>
        </p:spPr>
        <p:txBody>
          <a:bodyPr anchor="ctr"/>
          <a:lstStyle>
            <a:defPPr>
              <a:defRPr lang="en-US"/>
            </a:defPPr>
            <a:lvl1pPr marL="0" algn="ctr" defTabSz="1031626">
              <a:defRPr sz="900" b="1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515813" algn="l" defTabSz="1031626"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1626" algn="l" defTabSz="1031626"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47439" algn="l" defTabSz="1031626"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63252" algn="l" defTabSz="1031626"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79065" algn="l" defTabSz="1031626"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94878" algn="l" defTabSz="1031626"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10691" algn="l" defTabSz="1031626"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26504" algn="l" defTabSz="1031626"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852948">
              <a:defRPr/>
            </a:pPr>
            <a:fld id="{19913D84-385F-40E9-86FD-55A464649CD7}" type="slidenum">
              <a:rPr lang="en-US" sz="850">
                <a:solidFill>
                  <a:prstClr val="white"/>
                </a:solidFill>
                <a:latin typeface="Arial"/>
                <a:cs typeface="Arial"/>
              </a:rPr>
              <a:t>3</a:t>
            </a:fld>
            <a:endParaRPr lang="en-US" sz="850">
              <a:solidFill>
                <a:prstClr val="white"/>
              </a:solidFill>
              <a:latin typeface="Arial"/>
              <a:cs typeface="Arial"/>
            </a:endParaRPr>
          </a:p>
        </p:txBody>
      </p:sp>
      <p:sp>
        <p:nvSpPr>
          <p:cNvPr id="9" name="Прямоугольник 51"/>
          <p:cNvSpPr/>
          <p:nvPr/>
        </p:nvSpPr>
        <p:spPr bwMode="auto">
          <a:xfrm>
            <a:off x="529222" y="820715"/>
            <a:ext cx="1494241" cy="59538"/>
          </a:xfrm>
          <a:prstGeom prst="rect">
            <a:avLst/>
          </a:prstGeom>
          <a:solidFill>
            <a:srgbClr val="B67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56026">
              <a:defRPr/>
            </a:pPr>
            <a:endParaRPr lang="ru-RU" sz="165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0" name="Shape 289"/>
          <p:cNvSpPr/>
          <p:nvPr/>
        </p:nvSpPr>
        <p:spPr bwMode="auto">
          <a:xfrm>
            <a:off x="529222" y="612529"/>
            <a:ext cx="9274119" cy="1308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4"/>
                </a:solidFill>
                <a:latin typeface="Lato"/>
                <a:ea typeface="Lato"/>
                <a:cs typeface="Lato"/>
              </a:defRPr>
            </a:lvl1pPr>
            <a:lvl2pPr marL="914400" marR="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2pPr>
            <a:lvl3pPr marL="1371600" marR="0" lvl="2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3pPr>
            <a:lvl4pPr marL="1828800" marR="0" lvl="3" indent="-31432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4pPr>
            <a:lvl5pPr marL="2286000" marR="0" lvl="4" indent="-31432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5pPr>
            <a:lvl6pPr marL="2743200" marR="0" lvl="5" indent="-31432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6pPr>
            <a:lvl7pPr marL="3200400" marR="0" lvl="6" indent="-31432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7pPr>
            <a:lvl8pPr marL="3657600" marR="0" lvl="7" indent="-31432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8pPr>
            <a:lvl9pPr marL="4114800" marR="0" lvl="8" indent="-31432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9pPr>
          </a:lstStyle>
          <a:p>
            <a:pPr marL="0" indent="0" defTabSz="756026">
              <a:buClr>
                <a:srgbClr val="787D82"/>
              </a:buClr>
              <a:defRPr/>
            </a:pPr>
            <a:r>
              <a:rPr lang="ru-RU" sz="1300">
                <a:solidFill>
                  <a:srgbClr val="000000"/>
                </a:solidFill>
                <a:latin typeface="Arial"/>
                <a:cs typeface="Arial"/>
              </a:rPr>
              <a:t>управление Алтайского края по развитию предпринимательства и рыночной	инфраструктуры</a:t>
            </a:r>
            <a:endParaRPr/>
          </a:p>
        </p:txBody>
      </p:sp>
      <p:sp>
        <p:nvSpPr>
          <p:cNvPr id="11" name="Прямоугольник 9"/>
          <p:cNvSpPr/>
          <p:nvPr/>
        </p:nvSpPr>
        <p:spPr bwMode="auto">
          <a:xfrm>
            <a:off x="7860385" y="4776294"/>
            <a:ext cx="1990783" cy="563453"/>
          </a:xfrm>
          <a:prstGeom prst="rect">
            <a:avLst/>
          </a:prstGeom>
        </p:spPr>
        <p:txBody>
          <a:bodyPr wrap="square" lIns="100803" tIns="50402" rIns="100803" bIns="50402">
            <a:spAutoFit/>
          </a:bodyPr>
          <a:lstStyle/>
          <a:p>
            <a:pPr>
              <a:defRPr/>
            </a:pPr>
            <a:r>
              <a:rPr lang="en-US" sz="1500">
                <a:solidFill>
                  <a:prstClr val="black"/>
                </a:solidFill>
                <a:cs typeface="Arial"/>
              </a:rPr>
              <a:t>        altsmb.ru</a:t>
            </a:r>
            <a:endParaRPr/>
          </a:p>
          <a:p>
            <a:pPr>
              <a:defRPr/>
            </a:pPr>
            <a:r>
              <a:rPr lang="en-US" sz="1500">
                <a:solidFill>
                  <a:prstClr val="black"/>
                </a:solidFill>
                <a:cs typeface="Arial"/>
              </a:rPr>
              <a:t>       </a:t>
            </a:r>
            <a:r>
              <a:rPr lang="ru-RU" sz="1500">
                <a:solidFill>
                  <a:prstClr val="black"/>
                </a:solidFill>
                <a:cs typeface="Arial"/>
              </a:rPr>
              <a:t> </a:t>
            </a:r>
            <a:r>
              <a:rPr lang="en-US" sz="1500">
                <a:solidFill>
                  <a:prstClr val="black"/>
                </a:solidFill>
                <a:cs typeface="Arial"/>
              </a:rPr>
              <a:t>(3852) 24-24-82</a:t>
            </a:r>
            <a:endParaRPr lang="ru-RU" sz="1500">
              <a:solidFill>
                <a:prstClr val="black"/>
              </a:solidFill>
              <a:cs typeface="Arial"/>
            </a:endParaRPr>
          </a:p>
        </p:txBody>
      </p:sp>
      <p:pic>
        <p:nvPicPr>
          <p:cNvPr id="12" name="Picture 6" descr="C:\Users\1\Desktop\phone-outline-128.png"/>
          <p:cNvPicPr>
            <a:picLocks noChangeAspect="1" noChangeArrowheads="1"/>
          </p:cNvPicPr>
          <p:nvPr/>
        </p:nvPicPr>
        <p:blipFill>
          <a:blip r:embed="rId4">
            <a:duotone>
              <a:srgbClr val="F79646">
                <a:shade val="45000"/>
                <a:satMod val="135000"/>
              </a:srgbClr>
              <a:prstClr val="white"/>
            </a:duotone>
          </a:blip>
          <a:stretch/>
        </p:blipFill>
        <p:spPr bwMode="auto">
          <a:xfrm>
            <a:off x="8102170" y="5073426"/>
            <a:ext cx="216733" cy="208011"/>
          </a:xfrm>
          <a:prstGeom prst="rect">
            <a:avLst/>
          </a:prstGeom>
          <a:noFill/>
        </p:spPr>
      </p:pic>
      <p:pic>
        <p:nvPicPr>
          <p:cNvPr id="13" name="Picture 4" descr="C:\Users\1\Desktop\language-128.png"/>
          <p:cNvPicPr>
            <a:picLocks noChangeAspect="1" noChangeArrowheads="1"/>
          </p:cNvPicPr>
          <p:nvPr/>
        </p:nvPicPr>
        <p:blipFill>
          <a:blip r:embed="rId5">
            <a:duotone>
              <a:srgbClr val="F79646">
                <a:shade val="45000"/>
                <a:satMod val="135000"/>
              </a:srgbClr>
              <a:prstClr val="white"/>
            </a:duotone>
          </a:blip>
          <a:stretch/>
        </p:blipFill>
        <p:spPr bwMode="auto">
          <a:xfrm>
            <a:off x="8130653" y="4878730"/>
            <a:ext cx="176292" cy="169197"/>
          </a:xfrm>
          <a:prstGeom prst="rect">
            <a:avLst/>
          </a:prstGeom>
          <a:noFill/>
        </p:spPr>
      </p:pic>
      <p:sp>
        <p:nvSpPr>
          <p:cNvPr id="14" name="Заголовок 1"/>
          <p:cNvSpPr/>
          <p:nvPr/>
        </p:nvSpPr>
        <p:spPr bwMode="auto">
          <a:xfrm>
            <a:off x="529222" y="2045835"/>
            <a:ext cx="9209487" cy="2191110"/>
          </a:xfrm>
          <a:prstGeom prst="rect">
            <a:avLst/>
          </a:prstGeom>
        </p:spPr>
        <p:txBody>
          <a:bodyPr wrap="none" lIns="0" tIns="0" rIns="0" bIns="0" anchor="ctr" anchorCtr="0">
            <a:normAutofit/>
          </a:bodyPr>
          <a:lstStyle>
            <a:lvl1pPr algn="l">
              <a:spcBef>
                <a:spcPts val="0"/>
              </a:spcBef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lnSpc>
                <a:spcPct val="120000"/>
              </a:lnSpc>
              <a:buFont typeface="Arial"/>
              <a:buChar char="•"/>
              <a:defRPr/>
            </a:pPr>
            <a:endParaRPr lang="ru-RU" sz="1100" b="0">
              <a:solidFill>
                <a:schemeClr val="tx1"/>
              </a:solidFill>
              <a:latin typeface="Arial"/>
              <a:cs typeface="Arial"/>
            </a:endParaRPr>
          </a:p>
        </p:txBody>
      </p:sp>
      <p:pic>
        <p:nvPicPr>
          <p:cNvPr id="15" name="Picture 2" descr="Preview of your QR Code"/>
          <p:cNvPicPr>
            <a:picLocks noChangeAspect="1" noChangeArrowheads="1"/>
          </p:cNvPicPr>
          <p:nvPr/>
        </p:nvPicPr>
        <p:blipFill>
          <a:blip r:embed="rId6"/>
          <a:stretch/>
        </p:blipFill>
        <p:spPr bwMode="auto">
          <a:xfrm>
            <a:off x="7219472" y="4675166"/>
            <a:ext cx="745522" cy="745522"/>
          </a:xfrm>
          <a:prstGeom prst="rect">
            <a:avLst/>
          </a:prstGeom>
          <a:noFill/>
        </p:spPr>
      </p:pic>
      <p:sp>
        <p:nvSpPr>
          <p:cNvPr id="16" name="Прямоугольник 1"/>
          <p:cNvSpPr/>
          <p:nvPr/>
        </p:nvSpPr>
        <p:spPr bwMode="auto">
          <a:xfrm>
            <a:off x="393750" y="982835"/>
            <a:ext cx="929312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000" b="1">
                <a:solidFill>
                  <a:srgbClr val="540000"/>
                </a:solidFill>
              </a:rPr>
              <a:t>ГРАНТЫ СОЦИАЛЬНЫМ ПРЕДПРИЯТИЯМ И СМСП, СОЗДАННЫМ ФИЗИЧЕСКИМИ ЛИЦАМИ В ВОЗРАСТЕ ДО 25 ЛЕТ</a:t>
            </a:r>
            <a:endParaRPr/>
          </a:p>
        </p:txBody>
      </p:sp>
      <p:sp>
        <p:nvSpPr>
          <p:cNvPr id="17" name="TextBox 2"/>
          <p:cNvSpPr/>
          <p:nvPr/>
        </p:nvSpPr>
        <p:spPr bwMode="auto">
          <a:xfrm>
            <a:off x="5624473" y="2407036"/>
            <a:ext cx="4608511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>
                <a:latin typeface="Arial"/>
                <a:cs typeface="Arial"/>
              </a:rPr>
              <a:t>от </a:t>
            </a:r>
            <a:r>
              <a:rPr lang="ru-RU" sz="2800" b="1">
                <a:solidFill>
                  <a:srgbClr val="FF3300"/>
                </a:solidFill>
                <a:latin typeface="Arial"/>
                <a:cs typeface="Arial"/>
              </a:rPr>
              <a:t>0,1</a:t>
            </a:r>
            <a:r>
              <a:rPr lang="ru-RU">
                <a:latin typeface="Arial"/>
                <a:cs typeface="Arial"/>
              </a:rPr>
              <a:t> </a:t>
            </a:r>
            <a:r>
              <a:rPr lang="ru-RU" sz="2400" b="1">
                <a:solidFill>
                  <a:srgbClr val="FF3300"/>
                </a:solidFill>
                <a:latin typeface="Arial"/>
                <a:cs typeface="Arial"/>
              </a:rPr>
              <a:t>млн.</a:t>
            </a:r>
            <a:r>
              <a:rPr lang="ru-RU">
                <a:latin typeface="Arial"/>
                <a:cs typeface="Arial"/>
              </a:rPr>
              <a:t> руб. до </a:t>
            </a:r>
            <a:r>
              <a:rPr lang="ru-RU" sz="2800" b="1">
                <a:solidFill>
                  <a:srgbClr val="FF3300"/>
                </a:solidFill>
                <a:latin typeface="Arial"/>
                <a:cs typeface="Arial"/>
              </a:rPr>
              <a:t>0,5 </a:t>
            </a:r>
            <a:r>
              <a:rPr lang="ru-RU" sz="2400" b="1">
                <a:solidFill>
                  <a:srgbClr val="FF3300"/>
                </a:solidFill>
                <a:latin typeface="Arial"/>
                <a:cs typeface="Arial"/>
              </a:rPr>
              <a:t>млн.</a:t>
            </a:r>
            <a:r>
              <a:rPr lang="ru-RU" sz="2800" b="1">
                <a:solidFill>
                  <a:srgbClr val="FF3300"/>
                </a:solidFill>
                <a:latin typeface="Arial"/>
                <a:cs typeface="Arial"/>
              </a:rPr>
              <a:t> </a:t>
            </a:r>
            <a:r>
              <a:rPr lang="ru-RU">
                <a:latin typeface="Arial"/>
                <a:cs typeface="Arial"/>
              </a:rPr>
              <a:t>руб. </a:t>
            </a:r>
            <a:br>
              <a:rPr lang="ru-RU">
                <a:latin typeface="Arial"/>
                <a:cs typeface="Arial"/>
              </a:rPr>
            </a:br>
            <a:endParaRPr lang="ru-RU">
              <a:latin typeface="Arial"/>
              <a:cs typeface="Arial"/>
            </a:endParaRPr>
          </a:p>
          <a:p>
            <a:pPr algn="ctr">
              <a:defRPr/>
            </a:pPr>
            <a:r>
              <a:rPr lang="ru-RU">
                <a:latin typeface="Arial"/>
                <a:cs typeface="Arial"/>
              </a:rPr>
              <a:t>до</a:t>
            </a:r>
            <a:r>
              <a:rPr lang="ru-RU" sz="2800">
                <a:solidFill>
                  <a:srgbClr val="FF3300"/>
                </a:solidFill>
                <a:latin typeface="Arial"/>
                <a:cs typeface="Arial"/>
              </a:rPr>
              <a:t> </a:t>
            </a:r>
            <a:r>
              <a:rPr lang="ru-RU" sz="2800" b="1">
                <a:solidFill>
                  <a:srgbClr val="FF3300"/>
                </a:solidFill>
                <a:latin typeface="Arial"/>
                <a:cs typeface="Arial"/>
              </a:rPr>
              <a:t>75%</a:t>
            </a:r>
            <a:r>
              <a:rPr lang="ru-RU" sz="2800">
                <a:solidFill>
                  <a:srgbClr val="FF3300"/>
                </a:solidFill>
                <a:latin typeface="Arial"/>
                <a:cs typeface="Arial"/>
              </a:rPr>
              <a:t> </a:t>
            </a:r>
            <a:r>
              <a:rPr lang="ru-RU">
                <a:latin typeface="Arial"/>
                <a:cs typeface="Arial"/>
              </a:rPr>
              <a:t>от стоимости проекта</a:t>
            </a:r>
            <a:endParaRPr/>
          </a:p>
          <a:p>
            <a:pPr>
              <a:defRPr/>
            </a:pPr>
            <a:endParaRPr lang="ru-RU" sz="1400" i="1">
              <a:solidFill>
                <a:srgbClr val="C28F57"/>
              </a:solidFill>
            </a:endParaRPr>
          </a:p>
          <a:p>
            <a:pPr>
              <a:defRPr/>
            </a:pPr>
            <a:endParaRPr lang="ru-RU" sz="1400" i="1">
              <a:solidFill>
                <a:srgbClr val="C28F57"/>
              </a:solidFill>
            </a:endParaRPr>
          </a:p>
          <a:p>
            <a:pPr>
              <a:defRPr/>
            </a:pPr>
            <a:endParaRPr lang="ru-RU" sz="1400" i="1">
              <a:solidFill>
                <a:srgbClr val="C28F57"/>
              </a:solidFill>
            </a:endParaRPr>
          </a:p>
          <a:p>
            <a:pPr>
              <a:defRPr/>
            </a:pPr>
            <a:endParaRPr lang="ru-RU" sz="1400" i="1">
              <a:solidFill>
                <a:srgbClr val="C28F57"/>
              </a:solidFill>
            </a:endParaRPr>
          </a:p>
          <a:p>
            <a:pPr>
              <a:defRPr/>
            </a:pPr>
            <a:endParaRPr lang="ru-RU" sz="1600" b="1" i="1">
              <a:solidFill>
                <a:srgbClr val="FF3300"/>
              </a:solidFill>
            </a:endParaRPr>
          </a:p>
        </p:txBody>
      </p:sp>
      <p:sp>
        <p:nvSpPr>
          <p:cNvPr id="18" name="TextBox 5"/>
          <p:cNvSpPr/>
          <p:nvPr/>
        </p:nvSpPr>
        <p:spPr bwMode="auto">
          <a:xfrm>
            <a:off x="187307" y="1626311"/>
            <a:ext cx="5466840" cy="34317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500" b="1"/>
              <a:t>Направления расходования грантов:</a:t>
            </a:r>
            <a:endParaRPr/>
          </a:p>
          <a:p>
            <a:pPr>
              <a:defRPr/>
            </a:pPr>
            <a:endParaRPr lang="ru-RU" sz="1500" b="1"/>
          </a:p>
          <a:p>
            <a:pPr marL="285750" indent="-285750">
              <a:lnSpc>
                <a:spcPts val="1400"/>
              </a:lnSpc>
              <a:buFont typeface="Arial"/>
              <a:buChar char="•"/>
              <a:defRPr/>
            </a:pPr>
            <a:r>
              <a:rPr lang="ru-RU" sz="1400"/>
              <a:t>аренда и ремонт нежилого помещения;</a:t>
            </a:r>
            <a:endParaRPr/>
          </a:p>
          <a:p>
            <a:pPr marL="285750" indent="-285750">
              <a:lnSpc>
                <a:spcPts val="1400"/>
              </a:lnSpc>
              <a:buFont typeface="Arial"/>
              <a:buChar char="•"/>
              <a:defRPr/>
            </a:pPr>
            <a:r>
              <a:rPr lang="ru-RU" sz="1400"/>
              <a:t>приобретение или аренда оборудования;</a:t>
            </a:r>
            <a:endParaRPr/>
          </a:p>
          <a:p>
            <a:pPr marL="285750" indent="-285750">
              <a:lnSpc>
                <a:spcPts val="1400"/>
              </a:lnSpc>
              <a:buFont typeface="Arial"/>
              <a:buChar char="•"/>
              <a:defRPr/>
            </a:pPr>
            <a:r>
              <a:rPr lang="ru-RU" sz="1400"/>
              <a:t>приобретение сырья, расходных материалов, комплектующих, необходимых для производства продукции;</a:t>
            </a:r>
            <a:endParaRPr/>
          </a:p>
          <a:p>
            <a:pPr marL="285750" indent="-285750">
              <a:lnSpc>
                <a:spcPts val="1400"/>
              </a:lnSpc>
              <a:buFont typeface="Arial"/>
              <a:buChar char="•"/>
              <a:defRPr/>
            </a:pPr>
            <a:r>
              <a:rPr lang="ru-RU" sz="1400"/>
              <a:t>выплата по передаче прав на франшизу; </a:t>
            </a:r>
            <a:endParaRPr/>
          </a:p>
          <a:p>
            <a:pPr marL="285750" indent="-285750">
              <a:lnSpc>
                <a:spcPts val="1400"/>
              </a:lnSpc>
              <a:buFont typeface="Arial"/>
              <a:buChar char="•"/>
              <a:defRPr/>
            </a:pPr>
            <a:r>
              <a:rPr lang="ru-RU" sz="1400"/>
              <a:t>технологическое присоединение к объектам инженерной инфраструктуры;</a:t>
            </a:r>
            <a:endParaRPr/>
          </a:p>
          <a:p>
            <a:pPr marL="285750" indent="-285750">
              <a:lnSpc>
                <a:spcPts val="1400"/>
              </a:lnSpc>
              <a:buFont typeface="Arial"/>
              <a:buChar char="•"/>
              <a:defRPr/>
            </a:pPr>
            <a:r>
              <a:rPr lang="ru-RU" sz="1400"/>
              <a:t>оплата коммунальных услуг и услуг электроснабжения;</a:t>
            </a:r>
            <a:endParaRPr/>
          </a:p>
          <a:p>
            <a:pPr marL="285750" indent="-285750">
              <a:lnSpc>
                <a:spcPts val="1400"/>
              </a:lnSpc>
              <a:buFont typeface="Arial"/>
              <a:buChar char="•"/>
              <a:defRPr/>
            </a:pPr>
            <a:r>
              <a:rPr lang="ru-RU" sz="1400"/>
              <a:t>оформление результатов интеллектуальной деятельности;</a:t>
            </a:r>
            <a:endParaRPr/>
          </a:p>
          <a:p>
            <a:pPr marL="285750" indent="-285750">
              <a:lnSpc>
                <a:spcPts val="1400"/>
              </a:lnSpc>
              <a:buFont typeface="Arial"/>
              <a:buChar char="•"/>
              <a:defRPr/>
            </a:pPr>
            <a:r>
              <a:rPr lang="ru-RU" sz="1400"/>
              <a:t>переоборудование транспортных средств для перевозки маломобильных групп населения, в том числе инвалидов;</a:t>
            </a:r>
            <a:endParaRPr/>
          </a:p>
          <a:p>
            <a:pPr marL="285750" indent="-285750">
              <a:lnSpc>
                <a:spcPts val="1400"/>
              </a:lnSpc>
              <a:buFont typeface="Arial"/>
              <a:buChar char="•"/>
              <a:defRPr/>
            </a:pPr>
            <a:r>
              <a:rPr lang="ru-RU" sz="1400"/>
              <a:t>оплата услуг связи, в том числе информационно-телекоммуникационной сети «Интернет»;</a:t>
            </a:r>
            <a:endParaRPr/>
          </a:p>
          <a:p>
            <a:pPr marL="285750" indent="-285750">
              <a:lnSpc>
                <a:spcPts val="1400"/>
              </a:lnSpc>
              <a:buFont typeface="Arial"/>
              <a:buChar char="•"/>
              <a:defRPr/>
            </a:pPr>
            <a:r>
              <a:rPr lang="ru-RU" sz="1400"/>
              <a:t>и другие направления.</a:t>
            </a:r>
            <a:endParaRPr/>
          </a:p>
          <a:p>
            <a:pPr marL="285750" indent="-285750">
              <a:buFont typeface="Arial"/>
              <a:buChar char="•"/>
              <a:defRPr/>
            </a:pPr>
            <a:endParaRPr lang="ru-RU" sz="1200" b="1"/>
          </a:p>
        </p:txBody>
      </p:sp>
      <p:sp>
        <p:nvSpPr>
          <p:cNvPr id="19" name="TextBox 17"/>
          <p:cNvSpPr/>
          <p:nvPr/>
        </p:nvSpPr>
        <p:spPr bwMode="auto">
          <a:xfrm>
            <a:off x="-2" y="4769150"/>
            <a:ext cx="708229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b="1">
                <a:solidFill>
                  <a:srgbClr val="E96C55"/>
                </a:solidFill>
                <a:latin typeface="Arial"/>
                <a:cs typeface="Arial"/>
              </a:rPr>
              <a:t>В 2023 году предоставлены</a:t>
            </a:r>
            <a:r>
              <a:rPr lang="ru-RU" sz="2400" b="1">
                <a:solidFill>
                  <a:srgbClr val="E96C55"/>
                </a:solidFill>
                <a:latin typeface="Arial"/>
                <a:cs typeface="Arial"/>
              </a:rPr>
              <a:t> </a:t>
            </a:r>
            <a:r>
              <a:rPr lang="ru-RU" b="1">
                <a:solidFill>
                  <a:srgbClr val="6E482C"/>
                </a:solidFill>
                <a:latin typeface="Arial"/>
                <a:cs typeface="Arial"/>
              </a:rPr>
              <a:t>78</a:t>
            </a:r>
            <a:r>
              <a:rPr lang="ru-RU" sz="2400" b="1">
                <a:solidFill>
                  <a:srgbClr val="E96C55"/>
                </a:solidFill>
                <a:latin typeface="Arial"/>
                <a:cs typeface="Arial"/>
              </a:rPr>
              <a:t> </a:t>
            </a:r>
            <a:r>
              <a:rPr lang="ru-RU" b="1">
                <a:solidFill>
                  <a:srgbClr val="E96C55"/>
                </a:solidFill>
                <a:latin typeface="Arial"/>
                <a:cs typeface="Arial"/>
              </a:rPr>
              <a:t>субъектам малого и среднего предпринимательства на сумму </a:t>
            </a:r>
            <a:r>
              <a:rPr lang="ru-RU" b="1">
                <a:solidFill>
                  <a:srgbClr val="6E482C"/>
                </a:solidFill>
                <a:latin typeface="Arial"/>
                <a:cs typeface="Arial"/>
              </a:rPr>
              <a:t>37,9</a:t>
            </a:r>
            <a:r>
              <a:rPr lang="ru-RU" b="1">
                <a:solidFill>
                  <a:srgbClr val="E96C55"/>
                </a:solidFill>
                <a:latin typeface="Arial"/>
                <a:cs typeface="Arial"/>
              </a:rPr>
              <a:t> млн. рублей</a:t>
            </a:r>
            <a:endParaRPr/>
          </a:p>
          <a:p>
            <a:pPr>
              <a:defRPr/>
            </a:pPr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Shape 53"/>
          <p:cNvSpPr/>
          <p:nvPr/>
        </p:nvSpPr>
        <p:spPr bwMode="auto">
          <a:xfrm>
            <a:off x="-1" y="-2803"/>
            <a:ext cx="10080625" cy="5692728"/>
          </a:xfrm>
          <a:prstGeom prst="rect">
            <a:avLst/>
          </a:prstGeom>
          <a:gradFill>
            <a:gsLst>
              <a:gs pos="0">
                <a:srgbClr val="BB8345"/>
              </a:gs>
              <a:gs pos="0">
                <a:sysClr val="window" lastClr="FFFFFF">
                  <a:lumMod val="85000"/>
                </a:sysClr>
              </a:gs>
              <a:gs pos="100000">
                <a:srgbClr val="623B2A">
                  <a:lumMod val="20000"/>
                  <a:lumOff val="80000"/>
                </a:srgbClr>
              </a:gs>
            </a:gsLst>
            <a:path path="circle"/>
          </a:gradFill>
          <a:ln>
            <a:noFill/>
          </a:ln>
        </p:spPr>
        <p:txBody>
          <a:bodyPr spcFirstLastPara="1" wrap="square" lIns="100776" tIns="50374" rIns="100776" bIns="50374" anchor="ctr" anchorCtr="0">
            <a:noAutofit/>
          </a:bodyPr>
          <a:lstStyle/>
          <a:p>
            <a:pPr algn="ctr" defTabSz="755913">
              <a:defRPr/>
            </a:pPr>
            <a:endParaRPr sz="2200">
              <a:solidFill>
                <a:prstClr val="white"/>
              </a:solidFill>
              <a:ea typeface="Calibri"/>
              <a:cs typeface="Calibri"/>
            </a:endParaRPr>
          </a:p>
        </p:txBody>
      </p:sp>
      <p:pic>
        <p:nvPicPr>
          <p:cNvPr id="5" name="Рисунок 46" descr="логотип МБ нац проект.png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7860385" y="-144182"/>
            <a:ext cx="1276911" cy="958346"/>
          </a:xfrm>
          <a:prstGeom prst="rect">
            <a:avLst/>
          </a:prstGeom>
        </p:spPr>
      </p:pic>
      <p:pic>
        <p:nvPicPr>
          <p:cNvPr id="6" name="Рисунок 47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8962313" y="161111"/>
            <a:ext cx="592866" cy="443996"/>
          </a:xfrm>
          <a:prstGeom prst="rect">
            <a:avLst/>
          </a:prstGeom>
        </p:spPr>
      </p:pic>
      <p:sp>
        <p:nvSpPr>
          <p:cNvPr id="7" name="Shape 288"/>
          <p:cNvSpPr/>
          <p:nvPr/>
        </p:nvSpPr>
        <p:spPr bwMode="auto">
          <a:xfrm>
            <a:off x="515435" y="226243"/>
            <a:ext cx="8401587" cy="327489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0" tIns="0" rIns="0" bIns="0" rtlCol="0" anchor="t" anchorCtr="0">
            <a:no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3200" b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756026">
              <a:buClr>
                <a:srgbClr val="283032"/>
              </a:buClr>
              <a:defRPr/>
            </a:pPr>
            <a:r>
              <a:rPr lang="ru-RU" sz="3000">
                <a:solidFill>
                  <a:srgbClr val="283032"/>
                </a:solidFill>
                <a:latin typeface="Arial"/>
                <a:cs typeface="Arial"/>
              </a:rPr>
              <a:t>СУБСИДИИ</a:t>
            </a:r>
            <a:r>
              <a:rPr lang="ru-RU" sz="3000">
                <a:solidFill>
                  <a:srgbClr val="BB8345"/>
                </a:solidFill>
                <a:latin typeface="Arial"/>
                <a:cs typeface="Arial"/>
              </a:rPr>
              <a:t> НА ОБОРУДОВАНИЕ</a:t>
            </a:r>
            <a:endParaRPr/>
          </a:p>
        </p:txBody>
      </p:sp>
      <p:sp>
        <p:nvSpPr>
          <p:cNvPr id="8" name="Slide Number Placeholder 156"/>
          <p:cNvSpPr/>
          <p:nvPr/>
        </p:nvSpPr>
        <p:spPr bwMode="auto">
          <a:xfrm>
            <a:off x="9765605" y="69637"/>
            <a:ext cx="315020" cy="252307"/>
          </a:xfrm>
          <a:prstGeom prst="rect">
            <a:avLst/>
          </a:prstGeom>
          <a:solidFill>
            <a:srgbClr val="E04E39"/>
          </a:solidFill>
        </p:spPr>
        <p:txBody>
          <a:bodyPr anchor="ctr"/>
          <a:lstStyle>
            <a:defPPr>
              <a:defRPr lang="en-US"/>
            </a:defPPr>
            <a:lvl1pPr marL="0" algn="ctr" defTabSz="1031626">
              <a:defRPr sz="900" b="1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515813" algn="l" defTabSz="1031626"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1626" algn="l" defTabSz="1031626"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47439" algn="l" defTabSz="1031626"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63252" algn="l" defTabSz="1031626"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79065" algn="l" defTabSz="1031626"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94878" algn="l" defTabSz="1031626"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10691" algn="l" defTabSz="1031626"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26504" algn="l" defTabSz="1031626"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852948">
              <a:defRPr/>
            </a:pPr>
            <a:fld id="{6989A502-48CA-4AD5-8363-4BDEC273C746}" type="slidenum">
              <a:rPr lang="en-US" sz="850">
                <a:solidFill>
                  <a:prstClr val="white"/>
                </a:solidFill>
                <a:latin typeface="Arial"/>
                <a:cs typeface="Arial"/>
              </a:rPr>
              <a:t>4</a:t>
            </a:fld>
            <a:endParaRPr lang="en-US" sz="850">
              <a:solidFill>
                <a:prstClr val="white"/>
              </a:solidFill>
              <a:latin typeface="Arial"/>
              <a:cs typeface="Arial"/>
            </a:endParaRPr>
          </a:p>
        </p:txBody>
      </p:sp>
      <p:sp>
        <p:nvSpPr>
          <p:cNvPr id="9" name="Прямоугольник 51"/>
          <p:cNvSpPr/>
          <p:nvPr/>
        </p:nvSpPr>
        <p:spPr bwMode="auto">
          <a:xfrm>
            <a:off x="529222" y="820715"/>
            <a:ext cx="1494241" cy="59538"/>
          </a:xfrm>
          <a:prstGeom prst="rect">
            <a:avLst/>
          </a:prstGeom>
          <a:solidFill>
            <a:srgbClr val="B67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56026">
              <a:defRPr/>
            </a:pPr>
            <a:endParaRPr lang="ru-RU" sz="165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 bwMode="auto">
          <a:xfrm>
            <a:off x="3125390" y="509244"/>
            <a:ext cx="4236845" cy="191403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sz="2000">
                <a:solidFill>
                  <a:schemeClr val="tx1"/>
                </a:solidFill>
                <a:latin typeface="Arial"/>
                <a:cs typeface="Arial"/>
              </a:rPr>
              <a:t>приобретение оборудования</a:t>
            </a:r>
            <a:r>
              <a:rPr lang="ru-RU" sz="2000" cap="none">
                <a:solidFill>
                  <a:schemeClr val="tx1"/>
                </a:solidFill>
                <a:latin typeface="Arial"/>
                <a:cs typeface="Arial"/>
              </a:rPr>
              <a:t>:</a:t>
            </a:r>
            <a:br>
              <a:rPr lang="ru-RU" sz="2000" cap="none">
                <a:solidFill>
                  <a:schemeClr val="tx1"/>
                </a:solidFill>
                <a:latin typeface="Arial"/>
                <a:cs typeface="Arial"/>
              </a:rPr>
            </a:br>
            <a:r>
              <a:rPr lang="ru-RU" sz="1600" b="0" cap="none">
                <a:solidFill>
                  <a:schemeClr val="tx1"/>
                </a:solidFill>
                <a:latin typeface="Arial"/>
                <a:cs typeface="Arial"/>
              </a:rPr>
              <a:t>до </a:t>
            </a:r>
            <a:r>
              <a:rPr lang="ru-RU" sz="2400" cap="none">
                <a:solidFill>
                  <a:srgbClr val="FF3300"/>
                </a:solidFill>
                <a:latin typeface="Arial"/>
                <a:cs typeface="Arial"/>
              </a:rPr>
              <a:t>5 млн.</a:t>
            </a:r>
            <a:r>
              <a:rPr lang="ru-RU" sz="2400" cap="none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ru-RU" sz="1600" b="0" cap="none">
                <a:solidFill>
                  <a:schemeClr val="tx1"/>
                </a:solidFill>
                <a:latin typeface="Arial"/>
                <a:cs typeface="Arial"/>
              </a:rPr>
              <a:t>рублей </a:t>
            </a:r>
            <a:br>
              <a:rPr lang="ru-RU" sz="1600" b="0" cap="none">
                <a:solidFill>
                  <a:schemeClr val="tx1"/>
                </a:solidFill>
                <a:latin typeface="Arial"/>
                <a:cs typeface="Arial"/>
              </a:rPr>
            </a:br>
            <a:r>
              <a:rPr lang="ru-RU" sz="1600" b="0">
                <a:solidFill>
                  <a:schemeClr val="tx1"/>
                </a:solidFill>
                <a:latin typeface="Arial"/>
                <a:cs typeface="Arial"/>
              </a:rPr>
              <a:t>до</a:t>
            </a:r>
            <a:r>
              <a:rPr lang="ru-RU" sz="2400" b="0" cap="none">
                <a:solidFill>
                  <a:srgbClr val="FF3300"/>
                </a:solidFill>
                <a:latin typeface="Arial"/>
                <a:cs typeface="Arial"/>
              </a:rPr>
              <a:t> </a:t>
            </a:r>
            <a:r>
              <a:rPr lang="ru-RU" sz="2400" cap="none">
                <a:solidFill>
                  <a:srgbClr val="FF3300"/>
                </a:solidFill>
                <a:latin typeface="Arial"/>
                <a:cs typeface="Arial"/>
              </a:rPr>
              <a:t>50% </a:t>
            </a:r>
            <a:r>
              <a:rPr lang="ru-RU" sz="1600" b="0">
                <a:solidFill>
                  <a:schemeClr val="tx1"/>
                </a:solidFill>
                <a:latin typeface="Arial"/>
                <a:cs typeface="Arial"/>
              </a:rPr>
              <a:t>понесенных затрат</a:t>
            </a:r>
            <a:endParaRPr/>
          </a:p>
        </p:txBody>
      </p:sp>
      <p:sp>
        <p:nvSpPr>
          <p:cNvPr id="11" name="Заголовок 1"/>
          <p:cNvSpPr/>
          <p:nvPr/>
        </p:nvSpPr>
        <p:spPr bwMode="auto">
          <a:xfrm>
            <a:off x="5846571" y="1718481"/>
            <a:ext cx="4236845" cy="1914030"/>
          </a:xfrm>
          <a:prstGeom prst="rect">
            <a:avLst/>
          </a:prstGeom>
        </p:spPr>
        <p:txBody>
          <a:bodyPr wrap="none" lIns="0" tIns="0" rIns="0" bIns="0" anchor="ctr" anchorCtr="0">
            <a:normAutofit/>
          </a:bodyPr>
          <a:lstStyle>
            <a:lvl1pPr algn="l">
              <a:spcBef>
                <a:spcPts val="0"/>
              </a:spcBef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ru-RU" sz="2000">
                <a:solidFill>
                  <a:schemeClr val="tx1"/>
                </a:solidFill>
                <a:latin typeface="Arial"/>
                <a:cs typeface="Arial"/>
              </a:rPr>
              <a:t>первый взнос по лизингу:</a:t>
            </a:r>
            <a:endParaRPr/>
          </a:p>
          <a:p>
            <a:pPr algn="ctr">
              <a:defRPr/>
            </a:pPr>
            <a:r>
              <a:rPr lang="ru-RU" sz="1600" b="0">
                <a:solidFill>
                  <a:schemeClr val="tx1"/>
                </a:solidFill>
                <a:latin typeface="Arial"/>
                <a:cs typeface="Arial"/>
              </a:rPr>
              <a:t>до </a:t>
            </a:r>
            <a:r>
              <a:rPr lang="ru-RU" sz="2400">
                <a:solidFill>
                  <a:srgbClr val="FF3300"/>
                </a:solidFill>
                <a:latin typeface="Arial"/>
                <a:cs typeface="Arial"/>
              </a:rPr>
              <a:t>5 млн.</a:t>
            </a:r>
            <a:r>
              <a:rPr lang="ru-RU" sz="240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ru-RU" sz="1600" b="0">
                <a:solidFill>
                  <a:schemeClr val="tx1"/>
                </a:solidFill>
                <a:latin typeface="Arial"/>
                <a:cs typeface="Arial"/>
              </a:rPr>
              <a:t>рублей </a:t>
            </a:r>
            <a:br>
              <a:rPr lang="ru-RU" sz="1600" b="0">
                <a:solidFill>
                  <a:schemeClr val="tx1"/>
                </a:solidFill>
                <a:latin typeface="Arial"/>
                <a:cs typeface="Arial"/>
              </a:rPr>
            </a:br>
            <a:r>
              <a:rPr lang="ru-RU" sz="1600" b="0">
                <a:solidFill>
                  <a:schemeClr val="tx1"/>
                </a:solidFill>
                <a:latin typeface="Arial"/>
                <a:cs typeface="Arial"/>
              </a:rPr>
              <a:t>до</a:t>
            </a:r>
            <a:r>
              <a:rPr lang="ru-RU" sz="2400" b="0">
                <a:solidFill>
                  <a:srgbClr val="FF3300"/>
                </a:solidFill>
                <a:latin typeface="Arial"/>
                <a:cs typeface="Arial"/>
              </a:rPr>
              <a:t> </a:t>
            </a:r>
            <a:r>
              <a:rPr lang="ru-RU" sz="2400">
                <a:solidFill>
                  <a:srgbClr val="FF3300"/>
                </a:solidFill>
                <a:latin typeface="Arial"/>
                <a:cs typeface="Arial"/>
              </a:rPr>
              <a:t>70% </a:t>
            </a:r>
            <a:r>
              <a:rPr lang="ru-RU" sz="1600" b="0">
                <a:solidFill>
                  <a:schemeClr val="tx1"/>
                </a:solidFill>
                <a:latin typeface="Arial"/>
                <a:cs typeface="Arial"/>
              </a:rPr>
              <a:t>от первого взноса</a:t>
            </a:r>
            <a:endParaRPr/>
          </a:p>
        </p:txBody>
      </p:sp>
      <p:sp>
        <p:nvSpPr>
          <p:cNvPr id="12" name="Shape 289"/>
          <p:cNvSpPr/>
          <p:nvPr/>
        </p:nvSpPr>
        <p:spPr bwMode="auto">
          <a:xfrm>
            <a:off x="529222" y="612529"/>
            <a:ext cx="9274119" cy="1308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4"/>
                </a:solidFill>
                <a:latin typeface="Lato"/>
                <a:ea typeface="Lato"/>
                <a:cs typeface="Lato"/>
              </a:defRPr>
            </a:lvl1pPr>
            <a:lvl2pPr marL="914400" marR="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2pPr>
            <a:lvl3pPr marL="1371600" marR="0" lvl="2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3pPr>
            <a:lvl4pPr marL="1828800" marR="0" lvl="3" indent="-31432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4pPr>
            <a:lvl5pPr marL="2286000" marR="0" lvl="4" indent="-31432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5pPr>
            <a:lvl6pPr marL="2743200" marR="0" lvl="5" indent="-31432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6pPr>
            <a:lvl7pPr marL="3200400" marR="0" lvl="6" indent="-31432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7pPr>
            <a:lvl8pPr marL="3657600" marR="0" lvl="7" indent="-31432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8pPr>
            <a:lvl9pPr marL="4114800" marR="0" lvl="8" indent="-31432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9pPr>
          </a:lstStyle>
          <a:p>
            <a:pPr marL="0" indent="0" defTabSz="756026">
              <a:buClr>
                <a:srgbClr val="787D82"/>
              </a:buClr>
              <a:defRPr/>
            </a:pPr>
            <a:r>
              <a:rPr lang="ru-RU" sz="1300">
                <a:solidFill>
                  <a:srgbClr val="000000"/>
                </a:solidFill>
                <a:latin typeface="Arial"/>
                <a:cs typeface="Arial"/>
              </a:rPr>
              <a:t>управление Алтайского края по развитию предпринимательства и рыночной	инфраструктуры</a:t>
            </a:r>
            <a:endParaRPr/>
          </a:p>
        </p:txBody>
      </p:sp>
      <p:sp>
        <p:nvSpPr>
          <p:cNvPr id="13" name="Прямоугольник 16"/>
          <p:cNvSpPr/>
          <p:nvPr/>
        </p:nvSpPr>
        <p:spPr bwMode="auto">
          <a:xfrm>
            <a:off x="7860385" y="4776294"/>
            <a:ext cx="1990783" cy="563453"/>
          </a:xfrm>
          <a:prstGeom prst="rect">
            <a:avLst/>
          </a:prstGeom>
        </p:spPr>
        <p:txBody>
          <a:bodyPr wrap="square" lIns="100803" tIns="50402" rIns="100803" bIns="50402">
            <a:spAutoFit/>
          </a:bodyPr>
          <a:lstStyle/>
          <a:p>
            <a:pPr>
              <a:defRPr/>
            </a:pPr>
            <a:r>
              <a:rPr lang="en-US" sz="1500">
                <a:solidFill>
                  <a:prstClr val="black"/>
                </a:solidFill>
                <a:cs typeface="Arial"/>
              </a:rPr>
              <a:t>        altsmb.ru</a:t>
            </a:r>
            <a:endParaRPr/>
          </a:p>
          <a:p>
            <a:pPr>
              <a:defRPr/>
            </a:pPr>
            <a:r>
              <a:rPr lang="en-US" sz="1500">
                <a:solidFill>
                  <a:prstClr val="black"/>
                </a:solidFill>
                <a:cs typeface="Arial"/>
              </a:rPr>
              <a:t>       </a:t>
            </a:r>
            <a:r>
              <a:rPr lang="ru-RU" sz="1500">
                <a:solidFill>
                  <a:prstClr val="black"/>
                </a:solidFill>
                <a:cs typeface="Arial"/>
              </a:rPr>
              <a:t> </a:t>
            </a:r>
            <a:r>
              <a:rPr lang="en-US" sz="1500">
                <a:solidFill>
                  <a:prstClr val="black"/>
                </a:solidFill>
                <a:cs typeface="Arial"/>
              </a:rPr>
              <a:t>(3852) 24-24-82</a:t>
            </a:r>
            <a:endParaRPr lang="ru-RU" sz="1500">
              <a:solidFill>
                <a:prstClr val="black"/>
              </a:solidFill>
              <a:cs typeface="Arial"/>
            </a:endParaRPr>
          </a:p>
        </p:txBody>
      </p:sp>
      <p:pic>
        <p:nvPicPr>
          <p:cNvPr id="14" name="Picture 6" descr="C:\Users\1\Desktop\phone-outline-128.png"/>
          <p:cNvPicPr>
            <a:picLocks noChangeAspect="1" noChangeArrowheads="1"/>
          </p:cNvPicPr>
          <p:nvPr/>
        </p:nvPicPr>
        <p:blipFill>
          <a:blip r:embed="rId4">
            <a:duotone>
              <a:srgbClr val="F79646">
                <a:shade val="45000"/>
                <a:satMod val="135000"/>
              </a:srgbClr>
              <a:prstClr val="white"/>
            </a:duotone>
          </a:blip>
          <a:stretch/>
        </p:blipFill>
        <p:spPr bwMode="auto">
          <a:xfrm>
            <a:off x="8102170" y="5073426"/>
            <a:ext cx="216733" cy="208011"/>
          </a:xfrm>
          <a:prstGeom prst="rect">
            <a:avLst/>
          </a:prstGeom>
          <a:noFill/>
        </p:spPr>
      </p:pic>
      <p:pic>
        <p:nvPicPr>
          <p:cNvPr id="15" name="Picture 4" descr="C:\Users\1\Desktop\language-128.png"/>
          <p:cNvPicPr>
            <a:picLocks noChangeAspect="1" noChangeArrowheads="1"/>
          </p:cNvPicPr>
          <p:nvPr/>
        </p:nvPicPr>
        <p:blipFill>
          <a:blip r:embed="rId5">
            <a:duotone>
              <a:srgbClr val="F79646">
                <a:shade val="45000"/>
                <a:satMod val="135000"/>
              </a:srgbClr>
              <a:prstClr val="white"/>
            </a:duotone>
          </a:blip>
          <a:stretch/>
        </p:blipFill>
        <p:spPr bwMode="auto">
          <a:xfrm>
            <a:off x="8130653" y="4878730"/>
            <a:ext cx="176292" cy="169197"/>
          </a:xfrm>
          <a:prstGeom prst="rect">
            <a:avLst/>
          </a:prstGeom>
          <a:noFill/>
        </p:spPr>
      </p:pic>
      <p:pic>
        <p:nvPicPr>
          <p:cNvPr id="16" name="Picture 2" descr="Preview of your QR Code"/>
          <p:cNvPicPr>
            <a:picLocks noChangeAspect="1" noChangeArrowheads="1"/>
          </p:cNvPicPr>
          <p:nvPr/>
        </p:nvPicPr>
        <p:blipFill>
          <a:blip r:embed="rId6"/>
          <a:stretch/>
        </p:blipFill>
        <p:spPr bwMode="auto">
          <a:xfrm>
            <a:off x="7219472" y="4675166"/>
            <a:ext cx="745522" cy="745522"/>
          </a:xfrm>
          <a:prstGeom prst="rect">
            <a:avLst/>
          </a:prstGeom>
          <a:noFill/>
        </p:spPr>
      </p:pic>
      <p:sp>
        <p:nvSpPr>
          <p:cNvPr id="17" name="TextBox 21"/>
          <p:cNvSpPr/>
          <p:nvPr/>
        </p:nvSpPr>
        <p:spPr bwMode="auto">
          <a:xfrm>
            <a:off x="431799" y="3399829"/>
            <a:ext cx="9133389" cy="1194395"/>
          </a:xfrm>
          <a:prstGeom prst="rect">
            <a:avLst/>
          </a:prstGeom>
          <a:solidFill>
            <a:srgbClr val="E0AB8E"/>
          </a:solidFill>
        </p:spPr>
        <p:txBody>
          <a:bodyPr wrap="square" lIns="100803" tIns="50402" rIns="100803" bIns="50402" rtlCol="0">
            <a:spAutoFit/>
          </a:bodyPr>
          <a:lstStyle/>
          <a:p>
            <a:pPr>
              <a:spcAft>
                <a:spcPts val="600"/>
              </a:spcAft>
              <a:defRPr/>
            </a:pPr>
            <a:r>
              <a:rPr lang="ru-RU" sz="1400" b="1">
                <a:latin typeface="Arial"/>
                <a:cs typeface="Arial"/>
              </a:rPr>
              <a:t>Критерии:</a:t>
            </a:r>
            <a:endParaRPr/>
          </a:p>
          <a:p>
            <a:pPr>
              <a:spcAft>
                <a:spcPts val="600"/>
              </a:spcAft>
              <a:defRPr/>
            </a:pPr>
            <a:r>
              <a:rPr lang="ru-RU" sz="1400">
                <a:latin typeface="Arial"/>
                <a:cs typeface="Arial"/>
              </a:rPr>
              <a:t>- осуществление деятельность более 2 лет</a:t>
            </a:r>
            <a:endParaRPr/>
          </a:p>
          <a:p>
            <a:pPr>
              <a:spcAft>
                <a:spcPts val="600"/>
              </a:spcAft>
              <a:defRPr/>
            </a:pPr>
            <a:r>
              <a:rPr lang="ru-RU" sz="1400">
                <a:latin typeface="Arial"/>
                <a:cs typeface="Arial"/>
              </a:rPr>
              <a:t>- численность наемных работников </a:t>
            </a:r>
            <a:endParaRPr/>
          </a:p>
          <a:p>
            <a:pPr>
              <a:spcAft>
                <a:spcPts val="600"/>
              </a:spcAft>
              <a:defRPr/>
            </a:pPr>
            <a:r>
              <a:rPr lang="ru-RU" sz="1400">
                <a:latin typeface="Arial"/>
                <a:cs typeface="Arial"/>
              </a:rPr>
              <a:t>- уровень заработной платы</a:t>
            </a:r>
            <a:endParaRPr lang="ru-RU" sz="1400"/>
          </a:p>
        </p:txBody>
      </p:sp>
      <p:sp>
        <p:nvSpPr>
          <p:cNvPr id="18" name="TextBox 1"/>
          <p:cNvSpPr/>
          <p:nvPr/>
        </p:nvSpPr>
        <p:spPr bwMode="auto">
          <a:xfrm>
            <a:off x="431799" y="2106110"/>
            <a:ext cx="361968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000" b="1">
                <a:latin typeface="Arial"/>
                <a:cs typeface="Arial"/>
              </a:rPr>
              <a:t>платежи по лизингу свыше </a:t>
            </a:r>
            <a:r>
              <a:rPr lang="ru-RU" sz="2400" b="1">
                <a:solidFill>
                  <a:srgbClr val="FF3300"/>
                </a:solidFill>
                <a:latin typeface="Arial"/>
                <a:ea typeface="+mj-ea"/>
                <a:cs typeface="Arial"/>
              </a:rPr>
              <a:t>10 млн. </a:t>
            </a:r>
            <a:r>
              <a:rPr lang="ru-RU" sz="2000" b="1">
                <a:latin typeface="Arial"/>
                <a:cs typeface="Arial"/>
              </a:rPr>
              <a:t>рублей:</a:t>
            </a:r>
            <a:endParaRPr/>
          </a:p>
          <a:p>
            <a:pPr algn="ctr">
              <a:defRPr/>
            </a:pPr>
            <a:r>
              <a:rPr lang="ru-RU" sz="1600">
                <a:latin typeface="Arial"/>
                <a:cs typeface="Arial"/>
              </a:rPr>
              <a:t>до</a:t>
            </a:r>
            <a:r>
              <a:rPr lang="ru-RU" sz="2400">
                <a:solidFill>
                  <a:srgbClr val="FF3300"/>
                </a:solidFill>
                <a:latin typeface="Arial"/>
                <a:cs typeface="Arial"/>
              </a:rPr>
              <a:t> </a:t>
            </a:r>
            <a:r>
              <a:rPr lang="ru-RU" sz="2400" b="1">
                <a:solidFill>
                  <a:srgbClr val="FF3300"/>
                </a:solidFill>
                <a:latin typeface="Arial"/>
                <a:ea typeface="+mj-ea"/>
                <a:cs typeface="Arial"/>
              </a:rPr>
              <a:t>50%</a:t>
            </a:r>
            <a:r>
              <a:rPr lang="ru-RU" sz="2400">
                <a:solidFill>
                  <a:srgbClr val="FF3300"/>
                </a:solidFill>
                <a:latin typeface="Arial"/>
                <a:cs typeface="Arial"/>
              </a:rPr>
              <a:t> </a:t>
            </a:r>
            <a:r>
              <a:rPr lang="ru-RU" sz="1600">
                <a:latin typeface="Arial"/>
                <a:cs typeface="Arial"/>
              </a:rPr>
              <a:t>понесенных затрат</a:t>
            </a:r>
            <a:endParaRPr/>
          </a:p>
        </p:txBody>
      </p:sp>
      <p:sp>
        <p:nvSpPr>
          <p:cNvPr id="19" name="TextBox 17"/>
          <p:cNvSpPr/>
          <p:nvPr/>
        </p:nvSpPr>
        <p:spPr bwMode="auto">
          <a:xfrm>
            <a:off x="282644" y="4775943"/>
            <a:ext cx="67996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1600" b="1">
                <a:solidFill>
                  <a:srgbClr val="E96C55"/>
                </a:solidFill>
                <a:latin typeface="Arial"/>
                <a:cs typeface="Arial"/>
              </a:rPr>
              <a:t>В 2023 году предоставлены</a:t>
            </a:r>
            <a:r>
              <a:rPr lang="ru-RU" sz="2000" b="1">
                <a:solidFill>
                  <a:srgbClr val="E96C55"/>
                </a:solidFill>
                <a:latin typeface="Arial"/>
                <a:cs typeface="Arial"/>
              </a:rPr>
              <a:t> </a:t>
            </a:r>
            <a:r>
              <a:rPr lang="ru-RU" sz="1600" b="1">
                <a:solidFill>
                  <a:srgbClr val="6E482C"/>
                </a:solidFill>
                <a:latin typeface="Arial"/>
                <a:cs typeface="Arial"/>
              </a:rPr>
              <a:t>206</a:t>
            </a:r>
            <a:r>
              <a:rPr lang="ru-RU" sz="2000" b="1">
                <a:solidFill>
                  <a:srgbClr val="E96C55"/>
                </a:solidFill>
                <a:latin typeface="Arial"/>
                <a:cs typeface="Arial"/>
              </a:rPr>
              <a:t> </a:t>
            </a:r>
            <a:r>
              <a:rPr lang="ru-RU" sz="1600" b="1">
                <a:solidFill>
                  <a:srgbClr val="E96C55"/>
                </a:solidFill>
                <a:latin typeface="Arial"/>
                <a:cs typeface="Arial"/>
              </a:rPr>
              <a:t>субъектам малого и среднего предпринимательства на сумму </a:t>
            </a:r>
            <a:r>
              <a:rPr lang="ru-RU" sz="1600" b="1">
                <a:solidFill>
                  <a:srgbClr val="6E482C"/>
                </a:solidFill>
                <a:latin typeface="Arial"/>
                <a:cs typeface="Arial"/>
              </a:rPr>
              <a:t>388,1</a:t>
            </a:r>
            <a:r>
              <a:rPr lang="ru-RU" sz="1600" b="1">
                <a:solidFill>
                  <a:srgbClr val="E96C55"/>
                </a:solidFill>
                <a:latin typeface="Arial"/>
                <a:cs typeface="Arial"/>
              </a:rPr>
              <a:t> млн. рублей</a:t>
            </a:r>
            <a:endParaRPr/>
          </a:p>
          <a:p>
            <a:pPr>
              <a:defRPr/>
            </a:pPr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Shape 53"/>
          <p:cNvSpPr/>
          <p:nvPr/>
        </p:nvSpPr>
        <p:spPr bwMode="auto">
          <a:xfrm>
            <a:off x="0" y="-41209"/>
            <a:ext cx="10080624" cy="5692727"/>
          </a:xfrm>
          <a:prstGeom prst="rect">
            <a:avLst/>
          </a:prstGeom>
          <a:gradFill>
            <a:gsLst>
              <a:gs pos="0">
                <a:srgbClr val="BB8345"/>
              </a:gs>
              <a:gs pos="0">
                <a:sysClr val="window" lastClr="FFFFFF">
                  <a:lumMod val="85000"/>
                </a:sysClr>
              </a:gs>
              <a:gs pos="100000">
                <a:srgbClr val="623B2A">
                  <a:lumMod val="20000"/>
                  <a:lumOff val="80000"/>
                </a:srgbClr>
              </a:gs>
            </a:gsLst>
            <a:path path="circle"/>
          </a:gradFill>
          <a:ln>
            <a:noFill/>
          </a:ln>
        </p:spPr>
        <p:txBody>
          <a:bodyPr spcFirstLastPara="1" wrap="square" lIns="100775" tIns="50373" rIns="100775" bIns="50373" anchor="ctr" anchorCtr="0">
            <a:noAutofit/>
          </a:bodyPr>
          <a:lstStyle/>
          <a:p>
            <a:pPr algn="ctr" defTabSz="755912">
              <a:defRPr/>
            </a:pPr>
            <a:endParaRPr sz="2200">
              <a:solidFill>
                <a:prstClr val="white"/>
              </a:solidFill>
              <a:ea typeface="Calibri"/>
              <a:cs typeface="Calibri"/>
            </a:endParaRPr>
          </a:p>
        </p:txBody>
      </p:sp>
      <p:pic>
        <p:nvPicPr>
          <p:cNvPr id="5" name="Рисунок 46" descr="логотип МБ нац проект.png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7860384" y="-144181"/>
            <a:ext cx="1276910" cy="958345"/>
          </a:xfrm>
          <a:prstGeom prst="rect">
            <a:avLst/>
          </a:prstGeom>
        </p:spPr>
      </p:pic>
      <p:pic>
        <p:nvPicPr>
          <p:cNvPr id="6" name="Рисунок 47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8962312" y="161110"/>
            <a:ext cx="592865" cy="443995"/>
          </a:xfrm>
          <a:prstGeom prst="rect">
            <a:avLst/>
          </a:prstGeom>
        </p:spPr>
      </p:pic>
      <p:sp>
        <p:nvSpPr>
          <p:cNvPr id="7" name="Shape 288"/>
          <p:cNvSpPr/>
          <p:nvPr/>
        </p:nvSpPr>
        <p:spPr bwMode="auto">
          <a:xfrm>
            <a:off x="515434" y="226242"/>
            <a:ext cx="8401586" cy="327488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0" tIns="0" rIns="0" bIns="0" rtlCol="0" anchor="t" anchorCtr="0">
            <a:no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3200" b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756025">
              <a:buClr>
                <a:srgbClr val="283032"/>
              </a:buClr>
              <a:defRPr/>
            </a:pPr>
            <a:r>
              <a:rPr lang="ru-RU" sz="3000">
                <a:solidFill>
                  <a:srgbClr val="283032"/>
                </a:solidFill>
                <a:latin typeface="Arial"/>
                <a:cs typeface="Arial"/>
              </a:rPr>
              <a:t>ИММУЩЕСТВЕННАЯ ПОДДЕРЖКА</a:t>
            </a:r>
            <a:endParaRPr/>
          </a:p>
        </p:txBody>
      </p:sp>
      <p:sp>
        <p:nvSpPr>
          <p:cNvPr id="8" name="Slide Number Placeholder 156"/>
          <p:cNvSpPr/>
          <p:nvPr/>
        </p:nvSpPr>
        <p:spPr bwMode="auto">
          <a:xfrm>
            <a:off x="9765604" y="69636"/>
            <a:ext cx="315019" cy="252306"/>
          </a:xfrm>
          <a:prstGeom prst="rect">
            <a:avLst/>
          </a:prstGeom>
          <a:solidFill>
            <a:srgbClr val="E04E39"/>
          </a:solidFill>
        </p:spPr>
        <p:txBody>
          <a:bodyPr anchor="ctr"/>
          <a:lstStyle>
            <a:defPPr>
              <a:defRPr lang="en-US"/>
            </a:defPPr>
            <a:lvl1pPr marL="0" algn="ctr" defTabSz="1031625">
              <a:defRPr sz="900" b="1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515812" algn="l" defTabSz="1031625"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1625" algn="l" defTabSz="1031625"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47438" algn="l" defTabSz="1031625"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63251" algn="l" defTabSz="1031625"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79064" algn="l" defTabSz="1031625"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94877" algn="l" defTabSz="1031625"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10690" algn="l" defTabSz="1031625"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26503" algn="l" defTabSz="1031625"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852948">
              <a:defRPr/>
            </a:pPr>
            <a:fld id="{8BB88190-28D6-E289-FDD5-19B0450A75F7}" type="slidenum">
              <a:rPr lang="en-US" sz="850">
                <a:solidFill>
                  <a:prstClr val="white"/>
                </a:solidFill>
                <a:latin typeface="Arial"/>
                <a:cs typeface="Arial"/>
              </a:rPr>
              <a:t>5</a:t>
            </a:fld>
            <a:endParaRPr lang="en-US" sz="850">
              <a:solidFill>
                <a:prstClr val="white"/>
              </a:solidFill>
              <a:latin typeface="Arial"/>
              <a:cs typeface="Arial"/>
            </a:endParaRPr>
          </a:p>
        </p:txBody>
      </p:sp>
      <p:sp>
        <p:nvSpPr>
          <p:cNvPr id="9" name="Прямоугольник 51"/>
          <p:cNvSpPr/>
          <p:nvPr/>
        </p:nvSpPr>
        <p:spPr bwMode="auto">
          <a:xfrm>
            <a:off x="529221" y="820714"/>
            <a:ext cx="1494240" cy="59537"/>
          </a:xfrm>
          <a:prstGeom prst="rect">
            <a:avLst/>
          </a:prstGeom>
          <a:solidFill>
            <a:srgbClr val="B67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56025">
              <a:defRPr/>
            </a:pPr>
            <a:endParaRPr lang="ru-RU" sz="165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 bwMode="auto">
          <a:xfrm>
            <a:off x="436033" y="317207"/>
            <a:ext cx="9112797" cy="1917989"/>
          </a:xfrm>
        </p:spPr>
        <p:txBody>
          <a:bodyPr wrap="square">
            <a:normAutofit/>
          </a:bodyPr>
          <a:lstStyle/>
          <a:p>
            <a:pPr algn="just">
              <a:defRPr/>
            </a:pPr>
            <a:r>
              <a:rPr sz="1500" b="1" i="0" u="none">
                <a:solidFill>
                  <a:schemeClr val="accent1"/>
                </a:solidFill>
                <a:latin typeface="PT Astra Serif"/>
                <a:ea typeface="PT Astra Serif"/>
                <a:cs typeface="PT Astra Serif"/>
              </a:rPr>
              <a:t>Имущественная поддержка</a:t>
            </a:r>
            <a:r>
              <a:rPr sz="1500" b="0" i="0" u="none">
                <a:solidFill>
                  <a:srgbClr val="000000"/>
                </a:solidFill>
                <a:latin typeface="PT Astra Serif"/>
                <a:ea typeface="PT Astra Serif"/>
                <a:cs typeface="PT Astra Serif"/>
              </a:rPr>
              <a:t> оказывается органами государственной власти, органами местного самоуправления в виде передачи во владение и (или) в пользование государственного или муниципального имущества на возмездной основе, безвозмездной основе или на льготных условиях</a:t>
            </a:r>
            <a:r>
              <a:rPr sz="1500">
                <a:latin typeface="PT Astra Serif"/>
                <a:ea typeface="PT Astra Serif"/>
                <a:cs typeface="PT Astra Serif"/>
              </a:rPr>
              <a:t>.</a:t>
            </a:r>
          </a:p>
        </p:txBody>
      </p:sp>
      <p:sp>
        <p:nvSpPr>
          <p:cNvPr id="11" name="Shape 289"/>
          <p:cNvSpPr/>
          <p:nvPr/>
        </p:nvSpPr>
        <p:spPr bwMode="auto">
          <a:xfrm>
            <a:off x="529221" y="612528"/>
            <a:ext cx="9274118" cy="130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4"/>
                </a:solidFill>
                <a:latin typeface="Lato"/>
                <a:ea typeface="Lato"/>
                <a:cs typeface="Lato"/>
              </a:defRPr>
            </a:lvl1pPr>
            <a:lvl2pPr marL="914400" marR="0" lvl="1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2pPr>
            <a:lvl3pPr marL="1371600" marR="0" lvl="2" indent="-323849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3pPr>
            <a:lvl4pPr marL="1828800" marR="0" lvl="3" indent="-314324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4pPr>
            <a:lvl5pPr marL="2286000" marR="0" lvl="4" indent="-314324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5pPr>
            <a:lvl6pPr marL="2743200" marR="0" lvl="5" indent="-314324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6pPr>
            <a:lvl7pPr marL="3200400" marR="0" lvl="6" indent="-314324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7pPr>
            <a:lvl8pPr marL="3657600" marR="0" lvl="7" indent="-314324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8pPr>
            <a:lvl9pPr marL="4114800" marR="0" lvl="8" indent="-314324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9pPr>
          </a:lstStyle>
          <a:p>
            <a:pPr marL="0" indent="0" defTabSz="756025">
              <a:buClr>
                <a:srgbClr val="787D82"/>
              </a:buClr>
              <a:defRPr/>
            </a:pPr>
            <a:r>
              <a:rPr lang="ru-RU" sz="1300">
                <a:solidFill>
                  <a:srgbClr val="000000"/>
                </a:solidFill>
                <a:latin typeface="Arial"/>
                <a:cs typeface="Arial"/>
              </a:rPr>
              <a:t>управление Алтайского края по развитию предпринимательства и рыночной	инфраструктуры</a:t>
            </a:r>
            <a:endParaRPr/>
          </a:p>
        </p:txBody>
      </p:sp>
      <p:sp>
        <p:nvSpPr>
          <p:cNvPr id="12" name="Прямоугольник 16"/>
          <p:cNvSpPr/>
          <p:nvPr/>
        </p:nvSpPr>
        <p:spPr bwMode="auto">
          <a:xfrm>
            <a:off x="7860384" y="4776293"/>
            <a:ext cx="1990890" cy="786639"/>
          </a:xfrm>
          <a:prstGeom prst="rect">
            <a:avLst/>
          </a:prstGeom>
        </p:spPr>
        <p:txBody>
          <a:bodyPr wrap="square" lIns="100802" tIns="50401" rIns="100802" bIns="50401">
            <a:spAutoFit/>
          </a:bodyPr>
          <a:lstStyle/>
          <a:p>
            <a:pPr>
              <a:defRPr/>
            </a:pPr>
            <a:r>
              <a:rPr lang="en-US" sz="1500">
                <a:solidFill>
                  <a:prstClr val="black"/>
                </a:solidFill>
                <a:cs typeface="Arial"/>
              </a:rPr>
              <a:t>        altsmb.ru</a:t>
            </a:r>
            <a:endParaRPr/>
          </a:p>
          <a:p>
            <a:pPr algn="ctr">
              <a:defRPr/>
            </a:pPr>
            <a:r>
              <a:rPr lang="en-US" sz="1500">
                <a:solidFill>
                  <a:prstClr val="black"/>
                </a:solidFill>
                <a:cs typeface="Arial"/>
              </a:rPr>
              <a:t>       </a:t>
            </a:r>
            <a:r>
              <a:rPr lang="ru-RU" sz="1500">
                <a:solidFill>
                  <a:prstClr val="black"/>
                </a:solidFill>
                <a:cs typeface="Arial"/>
              </a:rPr>
              <a:t> </a:t>
            </a:r>
            <a:r>
              <a:rPr lang="en-US" sz="1500">
                <a:solidFill>
                  <a:prstClr val="black"/>
                </a:solidFill>
                <a:cs typeface="Arial"/>
              </a:rPr>
              <a:t>(3852) 24-24-82</a:t>
            </a:r>
            <a:endParaRPr lang="ru-RU" sz="1500">
              <a:solidFill>
                <a:prstClr val="black"/>
              </a:solidFill>
              <a:cs typeface="Arial"/>
            </a:endParaRPr>
          </a:p>
        </p:txBody>
      </p:sp>
      <p:pic>
        <p:nvPicPr>
          <p:cNvPr id="13" name="Picture 6" descr="C:\Users\1\Desktop\phone-outline-128.png"/>
          <p:cNvPicPr>
            <a:picLocks noChangeAspect="1" noChangeArrowheads="1"/>
          </p:cNvPicPr>
          <p:nvPr/>
        </p:nvPicPr>
        <p:blipFill>
          <a:blip r:embed="rId4">
            <a:duotone>
              <a:srgbClr val="F79646">
                <a:shade val="45000"/>
                <a:satMod val="135000"/>
              </a:srgbClr>
              <a:prstClr val="white"/>
            </a:duotone>
          </a:blip>
          <a:stretch/>
        </p:blipFill>
        <p:spPr bwMode="auto">
          <a:xfrm>
            <a:off x="8102169" y="5073426"/>
            <a:ext cx="216732" cy="208010"/>
          </a:xfrm>
          <a:prstGeom prst="rect">
            <a:avLst/>
          </a:prstGeom>
          <a:noFill/>
        </p:spPr>
      </p:pic>
      <p:pic>
        <p:nvPicPr>
          <p:cNvPr id="14" name="Picture 4" descr="C:\Users\1\Desktop\language-128.png"/>
          <p:cNvPicPr>
            <a:picLocks noChangeAspect="1" noChangeArrowheads="1"/>
          </p:cNvPicPr>
          <p:nvPr/>
        </p:nvPicPr>
        <p:blipFill>
          <a:blip r:embed="rId5">
            <a:duotone>
              <a:srgbClr val="F79646">
                <a:shade val="45000"/>
                <a:satMod val="135000"/>
              </a:srgbClr>
              <a:prstClr val="white"/>
            </a:duotone>
          </a:blip>
          <a:stretch/>
        </p:blipFill>
        <p:spPr bwMode="auto">
          <a:xfrm>
            <a:off x="8130652" y="4878729"/>
            <a:ext cx="176292" cy="169196"/>
          </a:xfrm>
          <a:prstGeom prst="rect">
            <a:avLst/>
          </a:prstGeom>
          <a:noFill/>
        </p:spPr>
      </p:pic>
      <p:pic>
        <p:nvPicPr>
          <p:cNvPr id="15" name="Picture 2" descr="Preview of your QR Code"/>
          <p:cNvPicPr>
            <a:picLocks noChangeAspect="1" noChangeArrowheads="1"/>
          </p:cNvPicPr>
          <p:nvPr/>
        </p:nvPicPr>
        <p:blipFill>
          <a:blip r:embed="rId6"/>
          <a:stretch/>
        </p:blipFill>
        <p:spPr bwMode="auto">
          <a:xfrm>
            <a:off x="7219471" y="4675165"/>
            <a:ext cx="745521" cy="745521"/>
          </a:xfrm>
          <a:prstGeom prst="rect">
            <a:avLst/>
          </a:prstGeom>
          <a:noFill/>
        </p:spPr>
      </p:pic>
      <p:sp>
        <p:nvSpPr>
          <p:cNvPr id="16" name="TextBox 21"/>
          <p:cNvSpPr/>
          <p:nvPr/>
        </p:nvSpPr>
        <p:spPr bwMode="auto">
          <a:xfrm>
            <a:off x="4963003" y="1759052"/>
            <a:ext cx="4960110" cy="2766891"/>
          </a:xfrm>
          <a:prstGeom prst="rect">
            <a:avLst/>
          </a:prstGeom>
          <a:solidFill>
            <a:srgbClr val="E0AB8E"/>
          </a:solidFill>
        </p:spPr>
        <p:txBody>
          <a:bodyPr wrap="square" lIns="100802" tIns="50401" rIns="100802" bIns="50401" rtlCol="0">
            <a:noAutofit/>
          </a:bodyPr>
          <a:lstStyle/>
          <a:p>
            <a:pPr algn="just">
              <a:defRPr/>
            </a:pPr>
            <a:r>
              <a:rPr sz="1200" b="0" i="0" u="none">
                <a:solidFill>
                  <a:srgbClr val="000000"/>
                </a:solidFill>
                <a:latin typeface="PT Astra Serif"/>
                <a:ea typeface="PT Astra Serif"/>
                <a:cs typeface="PT Astra Serif"/>
              </a:rPr>
              <a:t>Объекты, предназначенные для субъектов МСП, включаются в формируемые органами государственной власти и местного самоуправления и ежегодно дополняемые </a:t>
            </a:r>
            <a:r>
              <a:rPr sz="1200" b="1" i="0" u="none">
                <a:solidFill>
                  <a:schemeClr val="accent1"/>
                </a:solidFill>
                <a:latin typeface="PT Astra Serif"/>
                <a:ea typeface="PT Astra Serif"/>
                <a:cs typeface="PT Astra Serif"/>
              </a:rPr>
              <a:t>перечни государственного и муниципального имущества</a:t>
            </a:r>
            <a:r>
              <a:rPr sz="1200" b="0" i="0" u="none">
                <a:solidFill>
                  <a:schemeClr val="accent1"/>
                </a:solidFill>
                <a:latin typeface="PT Astra Serif"/>
                <a:ea typeface="PT Astra Serif"/>
                <a:cs typeface="PT Astra Serif"/>
              </a:rPr>
              <a:t>. </a:t>
            </a:r>
          </a:p>
          <a:p>
            <a:pPr algn="just">
              <a:defRPr/>
            </a:pPr>
            <a:r>
              <a:rPr sz="1200" b="0" i="0" u="none">
                <a:solidFill>
                  <a:srgbClr val="000000"/>
                </a:solidFill>
                <a:latin typeface="PT Astra Serif"/>
                <a:ea typeface="PT Astra Serif"/>
                <a:cs typeface="PT Astra Serif"/>
              </a:rPr>
              <a:t>Предоставление имущества, включенного в перечни, осуществляется: </a:t>
            </a:r>
          </a:p>
          <a:p>
            <a:pPr algn="just">
              <a:defRPr/>
            </a:pPr>
            <a:r>
              <a:rPr sz="1200" b="0" i="0" u="none">
                <a:solidFill>
                  <a:srgbClr val="000000"/>
                </a:solidFill>
                <a:latin typeface="PT Astra Serif"/>
                <a:ea typeface="PT Astra Serif"/>
                <a:cs typeface="PT Astra Serif"/>
              </a:rPr>
              <a:t>- субъектам МСП и самозанятым гражданам; </a:t>
            </a:r>
          </a:p>
          <a:p>
            <a:pPr algn="just">
              <a:defRPr/>
            </a:pPr>
            <a:r>
              <a:rPr sz="1200" b="0" i="0" u="none">
                <a:solidFill>
                  <a:srgbClr val="000000"/>
                </a:solidFill>
                <a:latin typeface="PT Astra Serif"/>
                <a:ea typeface="PT Astra Serif"/>
                <a:cs typeface="PT Astra Serif"/>
              </a:rPr>
              <a:t>- на срок не менее 5 лет; </a:t>
            </a:r>
          </a:p>
          <a:p>
            <a:pPr algn="just">
              <a:defRPr/>
            </a:pPr>
            <a:r>
              <a:rPr sz="1200" b="0" i="0" u="none">
                <a:solidFill>
                  <a:srgbClr val="000000"/>
                </a:solidFill>
                <a:latin typeface="PT Astra Serif"/>
                <a:ea typeface="PT Astra Serif"/>
                <a:cs typeface="PT Astra Serif"/>
              </a:rPr>
              <a:t>- на льготных условиях, определяемых собственником имущества (как правило, льготная ставка арендной платы); </a:t>
            </a:r>
          </a:p>
          <a:p>
            <a:pPr algn="just">
              <a:defRPr/>
            </a:pPr>
            <a:r>
              <a:rPr sz="1200" b="0" i="0" u="none">
                <a:solidFill>
                  <a:srgbClr val="000000"/>
                </a:solidFill>
                <a:latin typeface="PT Astra Serif"/>
                <a:ea typeface="PT Astra Serif"/>
                <a:cs typeface="PT Astra Serif"/>
              </a:rPr>
              <a:t>- без проведения торгов, в случае если преференция установлена государственной программой (подпрограммой), муниципальной программой (подпрограммой); </a:t>
            </a:r>
          </a:p>
          <a:p>
            <a:pPr algn="just">
              <a:defRPr/>
            </a:pPr>
            <a:r>
              <a:rPr sz="1200" b="0" i="0" u="none">
                <a:solidFill>
                  <a:srgbClr val="000000"/>
                </a:solidFill>
                <a:latin typeface="PT Astra Serif"/>
                <a:ea typeface="PT Astra Serif"/>
                <a:cs typeface="PT Astra Serif"/>
              </a:rPr>
              <a:t>- субъект МСП, арендующий движимое и (или) недвижимое имущество, обладает преимущественным правом его приобретения</a:t>
            </a:r>
            <a:endParaRPr>
              <a:latin typeface="PT Astra Serif"/>
              <a:ea typeface="PT Astra Serif"/>
              <a:cs typeface="PT Astra Serif"/>
            </a:endParaRPr>
          </a:p>
        </p:txBody>
      </p:sp>
      <p:sp>
        <p:nvSpPr>
          <p:cNvPr id="17" name="TextBox 17"/>
          <p:cNvSpPr/>
          <p:nvPr/>
        </p:nvSpPr>
        <p:spPr bwMode="auto">
          <a:xfrm>
            <a:off x="397865" y="4660720"/>
            <a:ext cx="6800335" cy="259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endParaRPr sz="1100" b="0" i="0" u="none">
              <a:solidFill>
                <a:schemeClr val="accent1"/>
              </a:solidFill>
              <a:latin typeface="PT Astra Serif"/>
              <a:ea typeface="PT Astra Serif"/>
              <a:cs typeface="PT Astra Serif"/>
            </a:endParaRPr>
          </a:p>
        </p:txBody>
      </p:sp>
      <p:sp>
        <p:nvSpPr>
          <p:cNvPr id="18" name=" 17"/>
          <p:cNvSpPr/>
          <p:nvPr/>
        </p:nvSpPr>
        <p:spPr bwMode="auto">
          <a:xfrm>
            <a:off x="415584" y="1728326"/>
            <a:ext cx="4447560" cy="697655"/>
          </a:xfrm>
        </p:spPr>
        <p:txBody>
          <a:bodyPr rot="0" spcFirstLastPara="0" vertOverflow="overflow" horzOverflow="clip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defRPr/>
            </a:pPr>
            <a:r>
              <a:rPr sz="1100" b="1" i="0" u="none">
                <a:solidFill>
                  <a:schemeClr val="accent1"/>
                </a:solidFill>
                <a:latin typeface="PT Astra Serif"/>
                <a:ea typeface="PT Astra Serif"/>
                <a:cs typeface="PT Astra Serif"/>
              </a:rPr>
              <a:t>Федеральный закон от 24.07.2007 № 209-ФЗ </a:t>
            </a:r>
            <a:r>
              <a:rPr sz="1100" b="0" i="0" u="none">
                <a:solidFill>
                  <a:srgbClr val="000000"/>
                </a:solidFill>
                <a:latin typeface="PT Astra Serif"/>
                <a:ea typeface="PT Astra Serif"/>
                <a:cs typeface="PT Astra Serif"/>
              </a:rPr>
              <a:t>«О развитии малого и среднего предпринимательства в Российской Федерации»</a:t>
            </a:r>
          </a:p>
          <a:p>
            <a:pPr algn="just">
              <a:defRPr/>
            </a:pPr>
            <a:r>
              <a:rPr sz="1100" b="1" i="0" u="none">
                <a:solidFill>
                  <a:schemeClr val="accent1"/>
                </a:solidFill>
                <a:latin typeface="PT Astra Serif"/>
                <a:ea typeface="PT Astra Serif"/>
                <a:cs typeface="PT Astra Serif"/>
              </a:rPr>
              <a:t>Федеральный закон от 22.07.2008 № 159-ФЗ</a:t>
            </a:r>
            <a:r>
              <a:rPr sz="1100" b="0" i="0" u="none">
                <a:solidFill>
                  <a:srgbClr val="000000"/>
                </a:solidFill>
                <a:latin typeface="PT Astra Serif"/>
                <a:ea typeface="PT Astra Serif"/>
                <a:cs typeface="PT Astra Serif"/>
              </a:rPr>
              <a:t> «Об особенностях отчуждения недвижимого имущества, находящегося в государственной или в муниципальной собственности и арендуемого субъектами малого и среднего предпринимательства, и о внесении изменений в отдельные законодательные акты Российской Федерации»</a:t>
            </a:r>
          </a:p>
          <a:p>
            <a:pPr algn="just">
              <a:defRPr/>
            </a:pPr>
            <a:r>
              <a:rPr sz="1100" b="1">
                <a:solidFill>
                  <a:schemeClr val="accent1"/>
                </a:solidFill>
                <a:latin typeface="PT Astra Serif"/>
                <a:ea typeface="PT Astra Serif"/>
                <a:cs typeface="PT Astra Serif"/>
              </a:rPr>
              <a:t>Приказ Минэкономразвития России от 20.04.2016 № 264</a:t>
            </a:r>
            <a:r>
              <a:rPr sz="1100">
                <a:solidFill>
                  <a:schemeClr val="tx1"/>
                </a:solidFill>
                <a:latin typeface="PT Astra Serif"/>
                <a:ea typeface="PT Astra Serif"/>
                <a:cs typeface="PT Astra Serif"/>
              </a:rPr>
              <a:t> «Об утверждении Порядка представления сведений об утвержденных перечнях государственного имущества и муниципального имущества, указанных в части 4 статьи 18 Федерального закона «О развитии малого и среднего предпринимательства в Российской Федерации», а также об изменениях, внесенных в такие перечни, в акционерное общество «Федеральная корпорация по развитию малого и среднего предпринимательства»</a:t>
            </a:r>
            <a:endParaRPr sz="1100" b="0" i="0" u="none">
              <a:solidFill>
                <a:srgbClr val="000000"/>
              </a:solidFill>
              <a:latin typeface="PT Astra Serif"/>
              <a:ea typeface="PT Astra Serif"/>
              <a:cs typeface="PT Astra Serif"/>
            </a:endParaRPr>
          </a:p>
          <a:p>
            <a:pPr algn="just">
              <a:defRPr/>
            </a:pPr>
            <a:endParaRPr sz="1200" b="0" i="0" u="none">
              <a:solidFill>
                <a:srgbClr val="000000"/>
              </a:solidFill>
              <a:latin typeface="PT Astra Serif"/>
              <a:ea typeface="PT Astra Serif"/>
              <a:cs typeface="PT Astra Serif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Shape 53"/>
          <p:cNvSpPr/>
          <p:nvPr/>
        </p:nvSpPr>
        <p:spPr bwMode="auto">
          <a:xfrm>
            <a:off x="0" y="-41209"/>
            <a:ext cx="10080624" cy="5692727"/>
          </a:xfrm>
          <a:prstGeom prst="rect">
            <a:avLst/>
          </a:prstGeom>
          <a:gradFill>
            <a:gsLst>
              <a:gs pos="0">
                <a:srgbClr val="BB8345"/>
              </a:gs>
              <a:gs pos="0">
                <a:sysClr val="window" lastClr="FFFFFF">
                  <a:lumMod val="85000"/>
                </a:sysClr>
              </a:gs>
              <a:gs pos="100000">
                <a:srgbClr val="623B2A">
                  <a:lumMod val="20000"/>
                  <a:lumOff val="80000"/>
                </a:srgbClr>
              </a:gs>
            </a:gsLst>
            <a:path path="circle"/>
          </a:gradFill>
          <a:ln>
            <a:noFill/>
          </a:ln>
        </p:spPr>
        <p:txBody>
          <a:bodyPr spcFirstLastPara="1" wrap="square" lIns="100775" tIns="50373" rIns="100775" bIns="50373" anchor="ctr" anchorCtr="0">
            <a:noAutofit/>
          </a:bodyPr>
          <a:lstStyle/>
          <a:p>
            <a:pPr algn="ctr" defTabSz="755912">
              <a:defRPr/>
            </a:pPr>
            <a:endParaRPr sz="2200">
              <a:solidFill>
                <a:prstClr val="white"/>
              </a:solidFill>
              <a:ea typeface="Calibri"/>
              <a:cs typeface="Calibri"/>
            </a:endParaRPr>
          </a:p>
        </p:txBody>
      </p:sp>
      <p:pic>
        <p:nvPicPr>
          <p:cNvPr id="5" name="Рисунок 46" descr="логотип МБ нац проект.png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7860384" y="-144181"/>
            <a:ext cx="1276910" cy="958345"/>
          </a:xfrm>
          <a:prstGeom prst="rect">
            <a:avLst/>
          </a:prstGeom>
        </p:spPr>
      </p:pic>
      <p:pic>
        <p:nvPicPr>
          <p:cNvPr id="6" name="Рисунок 47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8962312" y="161110"/>
            <a:ext cx="592865" cy="443995"/>
          </a:xfrm>
          <a:prstGeom prst="rect">
            <a:avLst/>
          </a:prstGeom>
        </p:spPr>
      </p:pic>
      <p:sp>
        <p:nvSpPr>
          <p:cNvPr id="7" name="Shape 288"/>
          <p:cNvSpPr/>
          <p:nvPr/>
        </p:nvSpPr>
        <p:spPr bwMode="auto">
          <a:xfrm>
            <a:off x="515434" y="226242"/>
            <a:ext cx="8401586" cy="327488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0" tIns="0" rIns="0" bIns="0" rtlCol="0" anchor="t" anchorCtr="0">
            <a:no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3200" b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756025">
              <a:buClr>
                <a:srgbClr val="283032"/>
              </a:buClr>
              <a:defRPr/>
            </a:pPr>
            <a:r>
              <a:rPr lang="ru-RU" sz="3000">
                <a:solidFill>
                  <a:srgbClr val="283032"/>
                </a:solidFill>
                <a:latin typeface="Arial"/>
                <a:cs typeface="Arial"/>
              </a:rPr>
              <a:t>ИММУЩЕСТВЕННАЯ ПОДДЕРЖКА</a:t>
            </a:r>
            <a:endParaRPr/>
          </a:p>
        </p:txBody>
      </p:sp>
      <p:sp>
        <p:nvSpPr>
          <p:cNvPr id="8" name="Slide Number Placeholder 156"/>
          <p:cNvSpPr/>
          <p:nvPr/>
        </p:nvSpPr>
        <p:spPr bwMode="auto">
          <a:xfrm>
            <a:off x="9765604" y="69636"/>
            <a:ext cx="315019" cy="252306"/>
          </a:xfrm>
          <a:prstGeom prst="rect">
            <a:avLst/>
          </a:prstGeom>
          <a:solidFill>
            <a:srgbClr val="E04E39"/>
          </a:solidFill>
        </p:spPr>
        <p:txBody>
          <a:bodyPr anchor="ctr"/>
          <a:lstStyle>
            <a:defPPr>
              <a:defRPr lang="en-US"/>
            </a:defPPr>
            <a:lvl1pPr marL="0" algn="ctr" defTabSz="1031625">
              <a:defRPr sz="900" b="1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515812" algn="l" defTabSz="1031625"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1625" algn="l" defTabSz="1031625"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47438" algn="l" defTabSz="1031625"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63251" algn="l" defTabSz="1031625"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79064" algn="l" defTabSz="1031625"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94877" algn="l" defTabSz="1031625"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10690" algn="l" defTabSz="1031625"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26503" algn="l" defTabSz="1031625"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852948">
              <a:defRPr/>
            </a:pPr>
            <a:fld id="{A5B8DF16-723E-07AD-7251-D5EE1BC34BAA}" type="slidenum">
              <a:rPr lang="en-US" sz="850">
                <a:solidFill>
                  <a:prstClr val="white"/>
                </a:solidFill>
                <a:latin typeface="Arial"/>
                <a:cs typeface="Arial"/>
              </a:rPr>
              <a:t>6</a:t>
            </a:fld>
            <a:endParaRPr lang="en-US" sz="850">
              <a:solidFill>
                <a:prstClr val="white"/>
              </a:solidFill>
              <a:latin typeface="Arial"/>
              <a:cs typeface="Arial"/>
            </a:endParaRPr>
          </a:p>
        </p:txBody>
      </p:sp>
      <p:sp>
        <p:nvSpPr>
          <p:cNvPr id="9" name="Прямоугольник 51"/>
          <p:cNvSpPr/>
          <p:nvPr/>
        </p:nvSpPr>
        <p:spPr bwMode="auto">
          <a:xfrm>
            <a:off x="529221" y="820714"/>
            <a:ext cx="1494240" cy="59537"/>
          </a:xfrm>
          <a:prstGeom prst="rect">
            <a:avLst/>
          </a:prstGeom>
          <a:solidFill>
            <a:srgbClr val="B67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56025">
              <a:defRPr/>
            </a:pPr>
            <a:endParaRPr lang="ru-RU" sz="165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 bwMode="auto">
          <a:xfrm>
            <a:off x="436033" y="317207"/>
            <a:ext cx="9112797" cy="1917989"/>
          </a:xfrm>
        </p:spPr>
        <p:txBody>
          <a:bodyPr wrap="square">
            <a:normAutofit/>
          </a:bodyPr>
          <a:lstStyle/>
          <a:p>
            <a:pPr algn="ctr">
              <a:defRPr/>
            </a:pPr>
            <a:r>
              <a:rPr lang="ru-RU" sz="2400">
                <a:solidFill>
                  <a:schemeClr val="tx1"/>
                </a:solidFill>
                <a:latin typeface="PT Astra Serif"/>
                <a:ea typeface="PT Astra Serif"/>
                <a:cs typeface="PT Astra Serif"/>
              </a:rPr>
              <a:t>Сервис </a:t>
            </a:r>
            <a:r>
              <a:rPr lang="ru-RU" sz="2400" b="0" i="0" u="none" strike="noStrike" cap="none" spc="0">
                <a:solidFill>
                  <a:schemeClr val="tx1"/>
                </a:solidFill>
                <a:latin typeface="PT Astra Serif"/>
                <a:ea typeface="PT Astra Serif"/>
                <a:cs typeface="PT Astra Serif"/>
              </a:rPr>
              <a:t>«</a:t>
            </a:r>
            <a:r>
              <a:rPr lang="ru-RU" sz="2400">
                <a:solidFill>
                  <a:schemeClr val="tx1"/>
                </a:solidFill>
                <a:latin typeface="PT Astra Serif"/>
                <a:ea typeface="PT Astra Serif"/>
                <a:cs typeface="PT Astra Serif"/>
              </a:rPr>
              <a:t>Имущество для бизнеса</a:t>
            </a:r>
            <a:r>
              <a:rPr lang="ru-RU" sz="2400" b="1" i="0" u="none" strike="noStrike" cap="none" spc="0">
                <a:solidFill>
                  <a:schemeClr val="tx1">
                    <a:lumMod val="85000"/>
                    <a:lumOff val="15000"/>
                  </a:schemeClr>
                </a:solidFill>
                <a:latin typeface="PT Astra Serif"/>
                <a:ea typeface="PT Astra Serif"/>
                <a:cs typeface="PT Astra Serif"/>
              </a:rPr>
              <a:t>»</a:t>
            </a:r>
            <a:r>
              <a:rPr lang="ru-RU" sz="2400">
                <a:solidFill>
                  <a:schemeClr val="tx1"/>
                </a:solidFill>
                <a:latin typeface="PT Astra Serif"/>
                <a:ea typeface="PT Astra Serif"/>
                <a:cs typeface="PT Astra Serif"/>
              </a:rPr>
              <a:t> на Цифровой платформе МСП</a:t>
            </a:r>
            <a:r>
              <a:rPr sz="2400" b="1" i="0" u="none">
                <a:solidFill>
                  <a:srgbClr val="000000"/>
                </a:solidFill>
                <a:latin typeface="PT Astra Serif"/>
                <a:ea typeface="PT Astra Serif"/>
                <a:cs typeface="PT Astra Serif"/>
              </a:rPr>
              <a:t/>
            </a:r>
            <a:br>
              <a:rPr sz="2400" b="1" i="0" u="none">
                <a:solidFill>
                  <a:srgbClr val="000000"/>
                </a:solidFill>
                <a:latin typeface="PT Astra Serif"/>
                <a:ea typeface="PT Astra Serif"/>
                <a:cs typeface="PT Astra Serif"/>
              </a:rPr>
            </a:br>
            <a:r>
              <a:rPr sz="2400" b="1" i="0" u="none">
                <a:solidFill>
                  <a:srgbClr val="000000"/>
                </a:solidFill>
                <a:latin typeface="PT Astra Serif"/>
                <a:ea typeface="PT Astra Serif"/>
                <a:cs typeface="PT Astra Serif"/>
              </a:rPr>
              <a:t>https://мсп.рф/services/real-estate</a:t>
            </a:r>
            <a:endParaRPr sz="2400">
              <a:latin typeface="PT Astra Serif"/>
              <a:ea typeface="PT Astra Serif"/>
              <a:cs typeface="PT Astra Serif"/>
            </a:endParaRPr>
          </a:p>
        </p:txBody>
      </p:sp>
      <p:sp>
        <p:nvSpPr>
          <p:cNvPr id="11" name="Shape 289"/>
          <p:cNvSpPr/>
          <p:nvPr/>
        </p:nvSpPr>
        <p:spPr bwMode="auto">
          <a:xfrm>
            <a:off x="529221" y="612528"/>
            <a:ext cx="9274118" cy="130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4"/>
                </a:solidFill>
                <a:latin typeface="Lato"/>
                <a:ea typeface="Lato"/>
                <a:cs typeface="Lato"/>
              </a:defRPr>
            </a:lvl1pPr>
            <a:lvl2pPr marL="914400" marR="0" lvl="1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2pPr>
            <a:lvl3pPr marL="1371600" marR="0" lvl="2" indent="-323849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3pPr>
            <a:lvl4pPr marL="1828800" marR="0" lvl="3" indent="-314324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4pPr>
            <a:lvl5pPr marL="2286000" marR="0" lvl="4" indent="-314324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5pPr>
            <a:lvl6pPr marL="2743200" marR="0" lvl="5" indent="-314324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6pPr>
            <a:lvl7pPr marL="3200400" marR="0" lvl="6" indent="-314324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7pPr>
            <a:lvl8pPr marL="3657600" marR="0" lvl="7" indent="-314324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8pPr>
            <a:lvl9pPr marL="4114800" marR="0" lvl="8" indent="-314324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9pPr>
          </a:lstStyle>
          <a:p>
            <a:pPr marL="0" indent="0" defTabSz="756025">
              <a:buClr>
                <a:srgbClr val="787D82"/>
              </a:buClr>
              <a:defRPr/>
            </a:pPr>
            <a:r>
              <a:rPr lang="ru-RU" sz="1300">
                <a:solidFill>
                  <a:srgbClr val="000000"/>
                </a:solidFill>
                <a:latin typeface="Arial"/>
                <a:cs typeface="Arial"/>
              </a:rPr>
              <a:t>управление Алтайского края по развитию предпринимательства и рыночной	инфраструктуры</a:t>
            </a:r>
            <a:endParaRPr/>
          </a:p>
        </p:txBody>
      </p:sp>
      <p:sp>
        <p:nvSpPr>
          <p:cNvPr id="12" name="Прямоугольник 16"/>
          <p:cNvSpPr/>
          <p:nvPr/>
        </p:nvSpPr>
        <p:spPr bwMode="auto">
          <a:xfrm>
            <a:off x="7860384" y="4776293"/>
            <a:ext cx="1990890" cy="786639"/>
          </a:xfrm>
          <a:prstGeom prst="rect">
            <a:avLst/>
          </a:prstGeom>
        </p:spPr>
        <p:txBody>
          <a:bodyPr wrap="square" lIns="100802" tIns="50401" rIns="100802" bIns="50401">
            <a:spAutoFit/>
          </a:bodyPr>
          <a:lstStyle/>
          <a:p>
            <a:pPr>
              <a:defRPr/>
            </a:pPr>
            <a:r>
              <a:rPr lang="en-US" sz="1500">
                <a:solidFill>
                  <a:prstClr val="black"/>
                </a:solidFill>
                <a:cs typeface="Arial"/>
              </a:rPr>
              <a:t>        altsmb.ru</a:t>
            </a:r>
            <a:endParaRPr/>
          </a:p>
          <a:p>
            <a:pPr algn="ctr">
              <a:defRPr/>
            </a:pPr>
            <a:r>
              <a:rPr lang="en-US" sz="1500">
                <a:solidFill>
                  <a:prstClr val="black"/>
                </a:solidFill>
                <a:cs typeface="Arial"/>
              </a:rPr>
              <a:t>       </a:t>
            </a:r>
            <a:r>
              <a:rPr lang="ru-RU" sz="1500">
                <a:solidFill>
                  <a:prstClr val="black"/>
                </a:solidFill>
                <a:cs typeface="Arial"/>
              </a:rPr>
              <a:t> </a:t>
            </a:r>
            <a:r>
              <a:rPr lang="en-US" sz="1500">
                <a:solidFill>
                  <a:prstClr val="black"/>
                </a:solidFill>
                <a:cs typeface="Arial"/>
              </a:rPr>
              <a:t>(3852) 24-24-82</a:t>
            </a:r>
            <a:endParaRPr lang="ru-RU" sz="1500">
              <a:solidFill>
                <a:prstClr val="black"/>
              </a:solidFill>
              <a:cs typeface="Arial"/>
            </a:endParaRPr>
          </a:p>
        </p:txBody>
      </p:sp>
      <p:pic>
        <p:nvPicPr>
          <p:cNvPr id="13" name="Picture 6" descr="C:\Users\1\Desktop\phone-outline-128.png"/>
          <p:cNvPicPr>
            <a:picLocks noChangeAspect="1" noChangeArrowheads="1"/>
          </p:cNvPicPr>
          <p:nvPr/>
        </p:nvPicPr>
        <p:blipFill>
          <a:blip r:embed="rId4">
            <a:duotone>
              <a:srgbClr val="F79646">
                <a:shade val="45000"/>
                <a:satMod val="135000"/>
              </a:srgbClr>
              <a:prstClr val="white"/>
            </a:duotone>
          </a:blip>
          <a:stretch/>
        </p:blipFill>
        <p:spPr bwMode="auto">
          <a:xfrm>
            <a:off x="8102169" y="5073426"/>
            <a:ext cx="216732" cy="208010"/>
          </a:xfrm>
          <a:prstGeom prst="rect">
            <a:avLst/>
          </a:prstGeom>
          <a:noFill/>
        </p:spPr>
      </p:pic>
      <p:pic>
        <p:nvPicPr>
          <p:cNvPr id="14" name="Picture 4" descr="C:\Users\1\Desktop\language-128.png"/>
          <p:cNvPicPr>
            <a:picLocks noChangeAspect="1" noChangeArrowheads="1"/>
          </p:cNvPicPr>
          <p:nvPr/>
        </p:nvPicPr>
        <p:blipFill>
          <a:blip r:embed="rId5">
            <a:duotone>
              <a:srgbClr val="F79646">
                <a:shade val="45000"/>
                <a:satMod val="135000"/>
              </a:srgbClr>
              <a:prstClr val="white"/>
            </a:duotone>
          </a:blip>
          <a:stretch/>
        </p:blipFill>
        <p:spPr bwMode="auto">
          <a:xfrm>
            <a:off x="8130652" y="4878729"/>
            <a:ext cx="176292" cy="169196"/>
          </a:xfrm>
          <a:prstGeom prst="rect">
            <a:avLst/>
          </a:prstGeom>
          <a:noFill/>
        </p:spPr>
      </p:pic>
      <p:pic>
        <p:nvPicPr>
          <p:cNvPr id="15" name="Picture 2" descr="Preview of your QR Code"/>
          <p:cNvPicPr>
            <a:picLocks noChangeAspect="1" noChangeArrowheads="1"/>
          </p:cNvPicPr>
          <p:nvPr/>
        </p:nvPicPr>
        <p:blipFill>
          <a:blip r:embed="rId6"/>
          <a:stretch/>
        </p:blipFill>
        <p:spPr bwMode="auto">
          <a:xfrm>
            <a:off x="7219471" y="4675165"/>
            <a:ext cx="745521" cy="745521"/>
          </a:xfrm>
          <a:prstGeom prst="rect">
            <a:avLst/>
          </a:prstGeom>
          <a:noFill/>
        </p:spPr>
      </p:pic>
      <p:sp>
        <p:nvSpPr>
          <p:cNvPr id="16" name="TextBox 21"/>
          <p:cNvSpPr/>
          <p:nvPr/>
        </p:nvSpPr>
        <p:spPr bwMode="auto">
          <a:xfrm>
            <a:off x="431798" y="1728326"/>
            <a:ext cx="5245579" cy="2849711"/>
          </a:xfrm>
          <a:prstGeom prst="rect">
            <a:avLst/>
          </a:prstGeom>
          <a:solidFill>
            <a:srgbClr val="E0AB8E"/>
          </a:solidFill>
        </p:spPr>
        <p:txBody>
          <a:bodyPr wrap="square" lIns="100802" tIns="50401" rIns="100802" bIns="50401" rtlCol="0">
            <a:noAutofit/>
          </a:bodyPr>
          <a:lstStyle/>
          <a:p>
            <a:pPr>
              <a:spcAft>
                <a:spcPts val="599"/>
              </a:spcAft>
              <a:defRPr/>
            </a:pPr>
            <a:r>
              <a:rPr lang="ru-RU" sz="1150" b="1">
                <a:latin typeface="PT Astra Serif"/>
                <a:ea typeface="PT Astra Serif"/>
                <a:cs typeface="PT Astra Serif"/>
              </a:rPr>
              <a:t>Функционал сервиса позволяет:</a:t>
            </a:r>
            <a:endParaRPr sz="1150" b="1">
              <a:latin typeface="PT Astra Serif"/>
              <a:ea typeface="PT Astra Serif"/>
              <a:cs typeface="PT Astra Serif"/>
            </a:endParaRPr>
          </a:p>
          <a:p>
            <a:pPr algn="l">
              <a:lnSpc>
                <a:spcPct val="89000"/>
              </a:lnSpc>
              <a:spcBef>
                <a:spcPts val="0"/>
              </a:spcBef>
              <a:spcAft>
                <a:spcPts val="425"/>
              </a:spcAft>
              <a:defRPr/>
            </a:pPr>
            <a:r>
              <a:rPr sz="1150" b="0" i="0" u="none">
                <a:solidFill>
                  <a:srgbClr val="000000"/>
                </a:solidFill>
                <a:latin typeface="PT Astra Serif"/>
                <a:ea typeface="PT Astra Serif"/>
                <a:cs typeface="PT Astra Serif"/>
              </a:rPr>
              <a:t>- подбирать объекты по интересующим параметрам с помощью фильтров и сортировки; </a:t>
            </a:r>
          </a:p>
          <a:p>
            <a:pPr algn="l">
              <a:lnSpc>
                <a:spcPct val="89000"/>
              </a:lnSpc>
              <a:spcBef>
                <a:spcPts val="0"/>
              </a:spcBef>
              <a:spcAft>
                <a:spcPts val="425"/>
              </a:spcAft>
              <a:defRPr/>
            </a:pPr>
            <a:r>
              <a:rPr sz="1150" b="0" i="0" u="none">
                <a:solidFill>
                  <a:srgbClr val="000000"/>
                </a:solidFill>
                <a:latin typeface="PT Astra Serif"/>
                <a:ea typeface="PT Astra Serif"/>
                <a:cs typeface="PT Astra Serif"/>
              </a:rPr>
              <a:t>- просматривать информацию о местоположении объектов с помощью карты; </a:t>
            </a:r>
          </a:p>
          <a:p>
            <a:pPr algn="l">
              <a:lnSpc>
                <a:spcPct val="89000"/>
              </a:lnSpc>
              <a:spcBef>
                <a:spcPts val="0"/>
              </a:spcBef>
              <a:spcAft>
                <a:spcPts val="425"/>
              </a:spcAft>
              <a:defRPr/>
            </a:pPr>
            <a:r>
              <a:rPr sz="1150" b="0" i="0" u="none">
                <a:solidFill>
                  <a:srgbClr val="000000"/>
                </a:solidFill>
                <a:latin typeface="PT Astra Serif"/>
                <a:ea typeface="PT Astra Serif"/>
                <a:cs typeface="PT Astra Serif"/>
              </a:rPr>
              <a:t>- просматривать контактные данные правообладателей имущества;</a:t>
            </a:r>
          </a:p>
          <a:p>
            <a:pPr algn="l">
              <a:lnSpc>
                <a:spcPct val="89000"/>
              </a:lnSpc>
              <a:spcBef>
                <a:spcPts val="0"/>
              </a:spcBef>
              <a:spcAft>
                <a:spcPts val="425"/>
              </a:spcAft>
              <a:defRPr/>
            </a:pPr>
            <a:r>
              <a:rPr sz="1150" b="0" i="0" u="none">
                <a:solidFill>
                  <a:srgbClr val="000000"/>
                </a:solidFill>
                <a:latin typeface="PT Astra Serif"/>
                <a:ea typeface="PT Astra Serif"/>
                <a:cs typeface="PT Astra Serif"/>
              </a:rPr>
              <a:t>- добавлять объекты в избранное и список сравнения; </a:t>
            </a:r>
          </a:p>
          <a:p>
            <a:pPr algn="l">
              <a:lnSpc>
                <a:spcPct val="89000"/>
              </a:lnSpc>
              <a:spcBef>
                <a:spcPts val="0"/>
              </a:spcBef>
              <a:spcAft>
                <a:spcPts val="425"/>
              </a:spcAft>
              <a:defRPr/>
            </a:pPr>
            <a:r>
              <a:rPr sz="1150" b="0" i="0" u="none">
                <a:solidFill>
                  <a:srgbClr val="000000"/>
                </a:solidFill>
                <a:latin typeface="PT Astra Serif"/>
                <a:ea typeface="PT Astra Serif"/>
                <a:cs typeface="PT Astra Serif"/>
              </a:rPr>
              <a:t>- получать уведомления о появлении новых объектов по сохраненным поискам; </a:t>
            </a:r>
          </a:p>
          <a:p>
            <a:pPr algn="l">
              <a:lnSpc>
                <a:spcPct val="89000"/>
              </a:lnSpc>
              <a:spcBef>
                <a:spcPts val="0"/>
              </a:spcBef>
              <a:spcAft>
                <a:spcPts val="425"/>
              </a:spcAft>
              <a:defRPr/>
            </a:pPr>
            <a:r>
              <a:rPr sz="1150" b="0" i="0" u="none">
                <a:solidFill>
                  <a:srgbClr val="000000"/>
                </a:solidFill>
                <a:latin typeface="PT Astra Serif"/>
                <a:ea typeface="PT Astra Serif"/>
                <a:cs typeface="PT Astra Serif"/>
              </a:rPr>
              <a:t>- выгружать сведения об объектах из детальной страницы и избранного в формате pdf-документа; </a:t>
            </a:r>
          </a:p>
          <a:p>
            <a:pPr algn="just">
              <a:lnSpc>
                <a:spcPct val="89000"/>
              </a:lnSpc>
              <a:spcBef>
                <a:spcPts val="0"/>
              </a:spcBef>
              <a:spcAft>
                <a:spcPts val="425"/>
              </a:spcAft>
              <a:defRPr/>
            </a:pPr>
            <a:r>
              <a:rPr sz="1150" b="0" i="0" u="none">
                <a:solidFill>
                  <a:srgbClr val="000000"/>
                </a:solidFill>
                <a:latin typeface="PT Astra Serif"/>
                <a:ea typeface="PT Astra Serif"/>
                <a:cs typeface="PT Astra Serif"/>
              </a:rPr>
              <a:t>- переходить на внешние источники для уточнения подробной информации о торгах или объекте, а также для возможности получения документации по объекту - ГИС Торги, публичная кадастровая карта и личный кабинет Росреестра; </a:t>
            </a:r>
          </a:p>
          <a:p>
            <a:pPr algn="l">
              <a:lnSpc>
                <a:spcPct val="89000"/>
              </a:lnSpc>
              <a:spcBef>
                <a:spcPts val="0"/>
              </a:spcBef>
              <a:spcAft>
                <a:spcPts val="425"/>
              </a:spcAft>
              <a:defRPr/>
            </a:pPr>
            <a:r>
              <a:rPr sz="1150" b="0" i="0" u="none">
                <a:solidFill>
                  <a:srgbClr val="000000"/>
                </a:solidFill>
                <a:latin typeface="PT Astra Serif"/>
                <a:ea typeface="PT Astra Serif"/>
                <a:cs typeface="PT Astra Serif"/>
              </a:rPr>
              <a:t>- особая маркировка объектов, возможных для использования в туристической деятельности.</a:t>
            </a:r>
            <a:endParaRPr sz="1150">
              <a:latin typeface="PT Astra Serif"/>
              <a:ea typeface="PT Astra Serif"/>
              <a:cs typeface="PT Astra Serif"/>
            </a:endParaRPr>
          </a:p>
        </p:txBody>
      </p:sp>
      <p:sp>
        <p:nvSpPr>
          <p:cNvPr id="17" name="TextBox 17"/>
          <p:cNvSpPr/>
          <p:nvPr/>
        </p:nvSpPr>
        <p:spPr bwMode="auto">
          <a:xfrm>
            <a:off x="397865" y="4660720"/>
            <a:ext cx="6801667" cy="822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7793" indent="-217793">
              <a:buFont typeface="Arial"/>
              <a:buChar char="•"/>
              <a:defRPr/>
            </a:pPr>
            <a:r>
              <a:rPr sz="1200" b="1" i="0" u="none">
                <a:solidFill>
                  <a:schemeClr val="accent1"/>
                </a:solidFill>
                <a:latin typeface="PT Astra Serif"/>
                <a:ea typeface="PT Astra Serif"/>
                <a:cs typeface="PT Astra Serif"/>
              </a:rPr>
              <a:t>Единый портал государственных услуг (ЕПГУ)</a:t>
            </a:r>
          </a:p>
          <a:p>
            <a:pPr marL="217793" indent="-217793">
              <a:buFont typeface="Arial"/>
              <a:buChar char="•"/>
              <a:defRPr/>
            </a:pPr>
            <a:r>
              <a:rPr sz="1200" b="1" i="0" u="none">
                <a:solidFill>
                  <a:schemeClr val="accent1"/>
                </a:solidFill>
                <a:latin typeface="PT Astra Serif"/>
                <a:ea typeface="PT Astra Serif"/>
                <a:cs typeface="PT Astra Serif"/>
              </a:rPr>
              <a:t>Многофункциональный центр (МФЦ)</a:t>
            </a:r>
          </a:p>
          <a:p>
            <a:pPr marL="217793" indent="-217793">
              <a:buFont typeface="Arial"/>
              <a:buChar char="•"/>
              <a:defRPr/>
            </a:pPr>
            <a:r>
              <a:rPr sz="1200" b="1" i="0" u="none">
                <a:solidFill>
                  <a:schemeClr val="accent1"/>
                </a:solidFill>
                <a:latin typeface="PT Astra Serif"/>
                <a:ea typeface="PT Astra Serif"/>
                <a:cs typeface="PT Astra Serif"/>
              </a:rPr>
              <a:t>Официальный сайт органа исполнительной власти субъекта Российской Федерации, органа местного самоуправления</a:t>
            </a:r>
            <a:endParaRPr b="1">
              <a:solidFill>
                <a:schemeClr val="accent1"/>
              </a:solidFill>
              <a:latin typeface="PT Astra Serif"/>
              <a:ea typeface="PT Astra Serif"/>
              <a:cs typeface="PT Astra Serif"/>
            </a:endParaRPr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7"/>
          <a:stretch/>
        </p:blipFill>
        <p:spPr bwMode="auto">
          <a:xfrm>
            <a:off x="5646652" y="1722068"/>
            <a:ext cx="4118951" cy="284839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Shape 53"/>
          <p:cNvSpPr/>
          <p:nvPr/>
        </p:nvSpPr>
        <p:spPr bwMode="auto">
          <a:xfrm>
            <a:off x="-1" y="-2803"/>
            <a:ext cx="10080625" cy="5692728"/>
          </a:xfrm>
          <a:prstGeom prst="rect">
            <a:avLst/>
          </a:prstGeom>
          <a:gradFill>
            <a:gsLst>
              <a:gs pos="0">
                <a:srgbClr val="BB8345"/>
              </a:gs>
              <a:gs pos="0">
                <a:sysClr val="window" lastClr="FFFFFF">
                  <a:lumMod val="85000"/>
                </a:sysClr>
              </a:gs>
              <a:gs pos="100000">
                <a:srgbClr val="623B2A">
                  <a:lumMod val="20000"/>
                  <a:lumOff val="80000"/>
                </a:srgbClr>
              </a:gs>
            </a:gsLst>
            <a:path path="circle"/>
          </a:gradFill>
          <a:ln>
            <a:noFill/>
          </a:ln>
        </p:spPr>
        <p:txBody>
          <a:bodyPr spcFirstLastPara="1" wrap="square" lIns="100776" tIns="50374" rIns="100776" bIns="50374" anchor="ctr" anchorCtr="0">
            <a:noAutofit/>
          </a:bodyPr>
          <a:lstStyle/>
          <a:p>
            <a:pPr algn="ctr" defTabSz="755913">
              <a:defRPr/>
            </a:pPr>
            <a:endParaRPr sz="2200">
              <a:solidFill>
                <a:prstClr val="white"/>
              </a:solidFill>
              <a:ea typeface="Calibri"/>
              <a:cs typeface="Calibri"/>
            </a:endParaRPr>
          </a:p>
        </p:txBody>
      </p:sp>
      <p:pic>
        <p:nvPicPr>
          <p:cNvPr id="5" name="Рисунок 46" descr="логотип МБ нац проект.png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7860385" y="-144182"/>
            <a:ext cx="1276911" cy="958346"/>
          </a:xfrm>
          <a:prstGeom prst="rect">
            <a:avLst/>
          </a:prstGeom>
        </p:spPr>
      </p:pic>
      <p:pic>
        <p:nvPicPr>
          <p:cNvPr id="6" name="Рисунок 47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8962313" y="161111"/>
            <a:ext cx="592866" cy="443996"/>
          </a:xfrm>
          <a:prstGeom prst="rect">
            <a:avLst/>
          </a:prstGeom>
        </p:spPr>
      </p:pic>
      <p:sp>
        <p:nvSpPr>
          <p:cNvPr id="7" name="Shape 288"/>
          <p:cNvSpPr/>
          <p:nvPr/>
        </p:nvSpPr>
        <p:spPr bwMode="auto">
          <a:xfrm>
            <a:off x="515435" y="226243"/>
            <a:ext cx="8401587" cy="327489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0" tIns="0" rIns="0" bIns="0" rtlCol="0" anchor="t" anchorCtr="0">
            <a:no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3200" b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756026">
              <a:buClr>
                <a:srgbClr val="283032"/>
              </a:buClr>
              <a:defRPr/>
            </a:pPr>
            <a:r>
              <a:rPr lang="ru-RU" sz="3000">
                <a:solidFill>
                  <a:srgbClr val="283032"/>
                </a:solidFill>
                <a:latin typeface="Arial"/>
                <a:cs typeface="Arial"/>
              </a:rPr>
              <a:t>КОНТАКТНАЯ</a:t>
            </a:r>
            <a:r>
              <a:rPr lang="ru-RU" sz="3000">
                <a:solidFill>
                  <a:srgbClr val="BB8345"/>
                </a:solidFill>
                <a:latin typeface="Arial"/>
                <a:cs typeface="Arial"/>
              </a:rPr>
              <a:t> ИНФОРМАЦИЯ</a:t>
            </a:r>
            <a:endParaRPr/>
          </a:p>
        </p:txBody>
      </p:sp>
      <p:sp>
        <p:nvSpPr>
          <p:cNvPr id="8" name="Slide Number Placeholder 156"/>
          <p:cNvSpPr/>
          <p:nvPr/>
        </p:nvSpPr>
        <p:spPr bwMode="auto">
          <a:xfrm>
            <a:off x="9765605" y="69637"/>
            <a:ext cx="315020" cy="252307"/>
          </a:xfrm>
          <a:prstGeom prst="rect">
            <a:avLst/>
          </a:prstGeom>
          <a:solidFill>
            <a:srgbClr val="E04E39"/>
          </a:solidFill>
        </p:spPr>
        <p:txBody>
          <a:bodyPr anchor="ctr"/>
          <a:lstStyle>
            <a:defPPr>
              <a:defRPr lang="en-US"/>
            </a:defPPr>
            <a:lvl1pPr marL="0" algn="ctr" defTabSz="1031626">
              <a:defRPr sz="900" b="1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515813" algn="l" defTabSz="1031626"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1626" algn="l" defTabSz="1031626"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47439" algn="l" defTabSz="1031626"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63252" algn="l" defTabSz="1031626"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79065" algn="l" defTabSz="1031626"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94878" algn="l" defTabSz="1031626"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10691" algn="l" defTabSz="1031626"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26504" algn="l" defTabSz="1031626"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852948">
              <a:defRPr/>
            </a:pPr>
            <a:fld id="{7C89B805-3A3A-44EE-B291-B0C403B2EEC8}" type="slidenum">
              <a:rPr lang="en-US" sz="850">
                <a:solidFill>
                  <a:prstClr val="white"/>
                </a:solidFill>
                <a:latin typeface="Arial"/>
                <a:cs typeface="Arial"/>
              </a:rPr>
              <a:t>7</a:t>
            </a:fld>
            <a:endParaRPr lang="en-US" sz="850">
              <a:solidFill>
                <a:prstClr val="white"/>
              </a:solidFill>
              <a:latin typeface="Arial"/>
              <a:cs typeface="Arial"/>
            </a:endParaRPr>
          </a:p>
        </p:txBody>
      </p:sp>
      <p:sp>
        <p:nvSpPr>
          <p:cNvPr id="9" name="Прямоугольник 51"/>
          <p:cNvSpPr/>
          <p:nvPr/>
        </p:nvSpPr>
        <p:spPr bwMode="auto">
          <a:xfrm>
            <a:off x="529222" y="820715"/>
            <a:ext cx="1494241" cy="59538"/>
          </a:xfrm>
          <a:prstGeom prst="rect">
            <a:avLst/>
          </a:prstGeom>
          <a:solidFill>
            <a:srgbClr val="B67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56026">
              <a:defRPr/>
            </a:pPr>
            <a:endParaRPr lang="ru-RU" sz="165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0" name="TextBox 16"/>
          <p:cNvSpPr/>
          <p:nvPr/>
        </p:nvSpPr>
        <p:spPr bwMode="auto">
          <a:xfrm>
            <a:off x="1007864" y="1146077"/>
            <a:ext cx="712879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600" b="1">
                <a:solidFill>
                  <a:srgbClr val="FF3300"/>
                </a:solidFill>
              </a:rPr>
              <a:t>Управление Алтайского края по развитию </a:t>
            </a:r>
            <a:endParaRPr lang="ru-RU" sz="1600">
              <a:solidFill>
                <a:srgbClr val="FF3300"/>
              </a:solidFill>
            </a:endParaRPr>
          </a:p>
          <a:p>
            <a:pPr>
              <a:defRPr/>
            </a:pPr>
            <a:r>
              <a:rPr lang="ru-RU" sz="1600" b="1">
                <a:solidFill>
                  <a:srgbClr val="FF3300"/>
                </a:solidFill>
              </a:rPr>
              <a:t>предпринимательства и рыночной инфраструктуры</a:t>
            </a:r>
            <a:endParaRPr lang="ru-RU" sz="1600">
              <a:solidFill>
                <a:srgbClr val="FF3300"/>
              </a:solidFill>
            </a:endParaRPr>
          </a:p>
          <a:p>
            <a:pPr>
              <a:defRPr/>
            </a:pPr>
            <a:endParaRPr lang="ru-RU" sz="1600">
              <a:latin typeface="Arial"/>
              <a:cs typeface="Arial"/>
            </a:endParaRPr>
          </a:p>
          <a:p>
            <a:pPr>
              <a:defRPr/>
            </a:pPr>
            <a:r>
              <a:rPr lang="ru-RU" sz="1600">
                <a:latin typeface="Arial"/>
                <a:cs typeface="Arial"/>
              </a:rPr>
              <a:t>г. Барнаул, ул. Молодежная, 26</a:t>
            </a:r>
            <a:endParaRPr/>
          </a:p>
          <a:p>
            <a:pPr>
              <a:defRPr/>
            </a:pPr>
            <a:r>
              <a:rPr lang="en-US" sz="1600">
                <a:solidFill>
                  <a:prstClr val="black"/>
                </a:solidFill>
                <a:cs typeface="Arial"/>
              </a:rPr>
              <a:t> </a:t>
            </a:r>
            <a:r>
              <a:rPr lang="ru-RU" sz="1600">
                <a:solidFill>
                  <a:prstClr val="black"/>
                </a:solidFill>
                <a:cs typeface="Arial"/>
              </a:rPr>
              <a:t>  </a:t>
            </a:r>
            <a:r>
              <a:rPr lang="en-US" sz="1600">
                <a:solidFill>
                  <a:prstClr val="black"/>
                </a:solidFill>
                <a:cs typeface="Arial"/>
              </a:rPr>
              <a:t>altsmb.ru</a:t>
            </a:r>
            <a:endParaRPr/>
          </a:p>
          <a:p>
            <a:pPr>
              <a:defRPr/>
            </a:pPr>
            <a:r>
              <a:rPr lang="en-US" sz="1600">
                <a:solidFill>
                  <a:prstClr val="black"/>
                </a:solidFill>
                <a:cs typeface="Arial"/>
              </a:rPr>
              <a:t>   (3852) 24-24-82</a:t>
            </a:r>
            <a:endParaRPr lang="ru-RU" sz="1600">
              <a:latin typeface="Arial"/>
              <a:cs typeface="Arial"/>
            </a:endParaRPr>
          </a:p>
          <a:p>
            <a:pPr>
              <a:defRPr/>
            </a:pPr>
            <a:endParaRPr lang="ru-RU" sz="1600">
              <a:latin typeface="Arial"/>
              <a:cs typeface="Arial"/>
            </a:endParaRPr>
          </a:p>
        </p:txBody>
      </p:sp>
      <p:pic>
        <p:nvPicPr>
          <p:cNvPr id="11" name="Picture 6" descr="C:\Users\1\Desktop\phone-outline-128.png"/>
          <p:cNvPicPr>
            <a:picLocks noChangeAspect="1" noChangeArrowheads="1"/>
          </p:cNvPicPr>
          <p:nvPr/>
        </p:nvPicPr>
        <p:blipFill>
          <a:blip r:embed="rId5">
            <a:duotone>
              <a:srgbClr val="F79646">
                <a:shade val="45000"/>
                <a:satMod val="135000"/>
              </a:srgbClr>
              <a:prstClr val="white"/>
            </a:duotone>
          </a:blip>
          <a:stretch/>
        </p:blipFill>
        <p:spPr bwMode="auto">
          <a:xfrm>
            <a:off x="1052286" y="2450206"/>
            <a:ext cx="187739" cy="208011"/>
          </a:xfrm>
          <a:prstGeom prst="rect">
            <a:avLst/>
          </a:prstGeom>
          <a:noFill/>
        </p:spPr>
      </p:pic>
      <p:sp>
        <p:nvSpPr>
          <p:cNvPr id="12" name="TextBox 22"/>
          <p:cNvSpPr/>
          <p:nvPr/>
        </p:nvSpPr>
        <p:spPr bwMode="auto">
          <a:xfrm>
            <a:off x="1007864" y="2763267"/>
            <a:ext cx="7128792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defRPr/>
            </a:pPr>
            <a:r>
              <a:rPr lang="ru-RU" sz="1600" b="1">
                <a:solidFill>
                  <a:srgbClr val="FF3300"/>
                </a:solidFill>
                <a:latin typeface="Arial"/>
                <a:cs typeface="Arial"/>
              </a:rPr>
              <a:t>Центр «Мой бизнес»</a:t>
            </a:r>
            <a:endParaRPr/>
          </a:p>
          <a:p>
            <a:pPr>
              <a:defRPr/>
            </a:pPr>
            <a:r>
              <a:rPr lang="ru-RU" sz="1600">
                <a:latin typeface="Arial"/>
                <a:cs typeface="Arial"/>
              </a:rPr>
              <a:t>г. Барнаул, ул. Мало-Тобольская, 19</a:t>
            </a:r>
            <a:endParaRPr/>
          </a:p>
          <a:p>
            <a:pPr>
              <a:defRPr/>
            </a:pPr>
            <a:r>
              <a:rPr lang="ru-RU" sz="1600"/>
              <a:t>   мойбизнес22.рф</a:t>
            </a:r>
            <a:endParaRPr/>
          </a:p>
          <a:p>
            <a:pPr>
              <a:defRPr/>
            </a:pPr>
            <a:r>
              <a:rPr lang="ru-RU" sz="1600">
                <a:latin typeface="Arial"/>
                <a:cs typeface="Arial"/>
              </a:rPr>
              <a:t>   </a:t>
            </a:r>
            <a:r>
              <a:rPr lang="ru-RU" sz="1600">
                <a:solidFill>
                  <a:prstClr val="black"/>
                </a:solidFill>
                <a:cs typeface="Arial"/>
              </a:rPr>
              <a:t>8-800-222-83-22</a:t>
            </a:r>
            <a:endParaRPr lang="ru-RU" sz="1600">
              <a:latin typeface="Arial"/>
              <a:cs typeface="Arial"/>
            </a:endParaRPr>
          </a:p>
          <a:p>
            <a:pPr>
              <a:defRPr/>
            </a:pPr>
            <a:endParaRPr lang="ru-RU" sz="1600">
              <a:latin typeface="Arial"/>
              <a:cs typeface="Arial"/>
            </a:endParaRPr>
          </a:p>
        </p:txBody>
      </p:sp>
      <p:pic>
        <p:nvPicPr>
          <p:cNvPr id="13" name="Picture 4" descr="C:\Users\1\Desktop\language-128.png"/>
          <p:cNvPicPr>
            <a:picLocks noChangeAspect="1" noChangeArrowheads="1"/>
          </p:cNvPicPr>
          <p:nvPr/>
        </p:nvPicPr>
        <p:blipFill>
          <a:blip r:embed="rId6">
            <a:duotone>
              <a:srgbClr val="F79646">
                <a:shade val="45000"/>
                <a:satMod val="135000"/>
              </a:srgbClr>
              <a:prstClr val="white"/>
            </a:duotone>
          </a:blip>
          <a:stretch/>
        </p:blipFill>
        <p:spPr bwMode="auto">
          <a:xfrm>
            <a:off x="1055610" y="3410126"/>
            <a:ext cx="176292" cy="169197"/>
          </a:xfrm>
          <a:prstGeom prst="rect">
            <a:avLst/>
          </a:prstGeom>
          <a:noFill/>
        </p:spPr>
      </p:pic>
      <p:sp>
        <p:nvSpPr>
          <p:cNvPr id="14" name="TextBox 30"/>
          <p:cNvSpPr/>
          <p:nvPr/>
        </p:nvSpPr>
        <p:spPr bwMode="auto">
          <a:xfrm>
            <a:off x="1079665" y="4131418"/>
            <a:ext cx="712879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600" b="1">
                <a:solidFill>
                  <a:srgbClr val="FF3300"/>
                </a:solidFill>
              </a:rPr>
              <a:t>Алтайский фонд финансирования </a:t>
            </a:r>
            <a:endParaRPr lang="ru-RU" sz="1600">
              <a:solidFill>
                <a:srgbClr val="FF3300"/>
              </a:solidFill>
            </a:endParaRPr>
          </a:p>
          <a:p>
            <a:pPr>
              <a:defRPr/>
            </a:pPr>
            <a:r>
              <a:rPr lang="ru-RU" sz="1600" b="1">
                <a:solidFill>
                  <a:srgbClr val="FF3300"/>
                </a:solidFill>
              </a:rPr>
              <a:t>предпринимательства</a:t>
            </a:r>
            <a:endParaRPr lang="ru-RU" sz="1600">
              <a:solidFill>
                <a:srgbClr val="FF3300"/>
              </a:solidFill>
            </a:endParaRPr>
          </a:p>
          <a:p>
            <a:pPr>
              <a:defRPr/>
            </a:pPr>
            <a:r>
              <a:rPr lang="ru-RU" sz="1600">
                <a:latin typeface="Arial"/>
                <a:cs typeface="Arial"/>
              </a:rPr>
              <a:t>г. Барнаул, ул. Мало-Тобольская, 19</a:t>
            </a:r>
            <a:endParaRPr/>
          </a:p>
          <a:p>
            <a:pPr>
              <a:defRPr/>
            </a:pPr>
            <a:r>
              <a:rPr lang="ru-RU" sz="1600">
                <a:solidFill>
                  <a:prstClr val="black"/>
                </a:solidFill>
                <a:cs typeface="Arial"/>
              </a:rPr>
              <a:t>   </a:t>
            </a:r>
            <a:r>
              <a:rPr lang="en-US" sz="1600">
                <a:solidFill>
                  <a:prstClr val="black"/>
                </a:solidFill>
                <a:cs typeface="Arial"/>
              </a:rPr>
              <a:t>afmz.ru</a:t>
            </a:r>
            <a:endParaRPr/>
          </a:p>
          <a:p>
            <a:pPr>
              <a:defRPr/>
            </a:pPr>
            <a:r>
              <a:rPr lang="en-US" sz="1600">
                <a:solidFill>
                  <a:prstClr val="black"/>
                </a:solidFill>
                <a:cs typeface="Arial"/>
              </a:rPr>
              <a:t>   </a:t>
            </a:r>
            <a:r>
              <a:rPr lang="ru-RU" sz="1600">
                <a:solidFill>
                  <a:prstClr val="black"/>
                </a:solidFill>
                <a:cs typeface="Arial"/>
              </a:rPr>
              <a:t>(3852) 996-406</a:t>
            </a:r>
            <a:endParaRPr/>
          </a:p>
          <a:p>
            <a:pPr>
              <a:defRPr/>
            </a:pPr>
            <a:endParaRPr lang="ru-RU" sz="1600">
              <a:latin typeface="Arial"/>
              <a:cs typeface="Arial"/>
            </a:endParaRPr>
          </a:p>
          <a:p>
            <a:pPr>
              <a:defRPr/>
            </a:pPr>
            <a:endParaRPr lang="ru-RU" sz="1600">
              <a:latin typeface="Arial"/>
              <a:cs typeface="Arial"/>
            </a:endParaRPr>
          </a:p>
        </p:txBody>
      </p:sp>
      <p:sp>
        <p:nvSpPr>
          <p:cNvPr id="15" name="Прямоугольник 31"/>
          <p:cNvSpPr/>
          <p:nvPr/>
        </p:nvSpPr>
        <p:spPr bwMode="auto">
          <a:xfrm>
            <a:off x="863848" y="4977348"/>
            <a:ext cx="2473525" cy="348010"/>
          </a:xfrm>
          <a:prstGeom prst="rect">
            <a:avLst/>
          </a:prstGeom>
        </p:spPr>
        <p:txBody>
          <a:bodyPr wrap="square" lIns="100803" tIns="50402" rIns="100803" bIns="50402">
            <a:spAutoFit/>
          </a:bodyPr>
          <a:lstStyle/>
          <a:p>
            <a:pPr>
              <a:defRPr/>
            </a:pPr>
            <a:r>
              <a:rPr lang="en-US" sz="1600">
                <a:solidFill>
                  <a:prstClr val="black"/>
                </a:solidFill>
                <a:cs typeface="Arial"/>
              </a:rPr>
              <a:t>        </a:t>
            </a:r>
            <a:endParaRPr lang="ru-RU" sz="1600">
              <a:solidFill>
                <a:prstClr val="black"/>
              </a:solidFill>
              <a:cs typeface="Arial"/>
            </a:endParaRPr>
          </a:p>
        </p:txBody>
      </p:sp>
      <p:pic>
        <p:nvPicPr>
          <p:cNvPr id="16" name="Picture 4" descr="C:\Users\1\Desktop\language-128.png"/>
          <p:cNvPicPr>
            <a:picLocks noChangeAspect="1" noChangeArrowheads="1"/>
          </p:cNvPicPr>
          <p:nvPr/>
        </p:nvPicPr>
        <p:blipFill>
          <a:blip r:embed="rId6">
            <a:duotone>
              <a:srgbClr val="F79646">
                <a:shade val="45000"/>
                <a:satMod val="135000"/>
              </a:srgbClr>
              <a:prstClr val="white"/>
            </a:duotone>
          </a:blip>
          <a:stretch/>
        </p:blipFill>
        <p:spPr bwMode="auto">
          <a:xfrm>
            <a:off x="1127266" y="4977323"/>
            <a:ext cx="176292" cy="169197"/>
          </a:xfrm>
          <a:prstGeom prst="rect">
            <a:avLst/>
          </a:prstGeom>
          <a:noFill/>
        </p:spPr>
      </p:pic>
      <p:pic>
        <p:nvPicPr>
          <p:cNvPr id="17" name="Picture 73" descr="E:\картинки\200px-Coat_of_Arms_of_Altai_Krai.svg.png"/>
          <p:cNvPicPr>
            <a:picLocks noChangeAspect="1" noChangeArrowheads="1"/>
          </p:cNvPicPr>
          <p:nvPr/>
        </p:nvPicPr>
        <p:blipFill>
          <a:blip r:embed="rId7"/>
          <a:stretch/>
        </p:blipFill>
        <p:spPr bwMode="auto">
          <a:xfrm>
            <a:off x="179148" y="1352012"/>
            <a:ext cx="790980" cy="765049"/>
          </a:xfrm>
          <a:prstGeom prst="rect">
            <a:avLst/>
          </a:prstGeom>
          <a:noFill/>
        </p:spPr>
      </p:pic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8"/>
          <a:stretch/>
        </p:blipFill>
        <p:spPr bwMode="auto">
          <a:xfrm>
            <a:off x="198036" y="4405210"/>
            <a:ext cx="778399" cy="778399"/>
          </a:xfrm>
          <a:prstGeom prst="rect">
            <a:avLst/>
          </a:prstGeom>
          <a:noFill/>
        </p:spPr>
      </p:pic>
      <p:pic>
        <p:nvPicPr>
          <p:cNvPr id="19" name="Рисунок 27"/>
          <p:cNvPicPr>
            <a:picLocks noChangeAspect="1"/>
          </p:cNvPicPr>
          <p:nvPr/>
        </p:nvPicPr>
        <p:blipFill>
          <a:blip r:embed="rId9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/>
        </p:blipFill>
        <p:spPr bwMode="auto">
          <a:xfrm>
            <a:off x="7747101" y="1382016"/>
            <a:ext cx="972713" cy="949203"/>
          </a:xfrm>
          <a:prstGeom prst="rect">
            <a:avLst/>
          </a:prstGeom>
        </p:spPr>
      </p:pic>
      <p:pic>
        <p:nvPicPr>
          <p:cNvPr id="20" name="Рисунок 28"/>
          <p:cNvPicPr>
            <a:picLocks noChangeAspect="1"/>
          </p:cNvPicPr>
          <p:nvPr/>
        </p:nvPicPr>
        <p:blipFill>
          <a:blip r:embed="rId10"/>
          <a:stretch/>
        </p:blipFill>
        <p:spPr bwMode="auto">
          <a:xfrm>
            <a:off x="6594408" y="1364614"/>
            <a:ext cx="963421" cy="963421"/>
          </a:xfrm>
          <a:prstGeom prst="rect">
            <a:avLst/>
          </a:prstGeom>
        </p:spPr>
      </p:pic>
      <p:sp>
        <p:nvSpPr>
          <p:cNvPr id="21" name="Прямоугольник 1"/>
          <p:cNvSpPr/>
          <p:nvPr/>
        </p:nvSpPr>
        <p:spPr bwMode="auto">
          <a:xfrm>
            <a:off x="6594408" y="975760"/>
            <a:ext cx="89159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600" b="1">
                <a:solidFill>
                  <a:srgbClr val="BF8961"/>
                </a:solidFill>
                <a:latin typeface="Arial"/>
                <a:cs typeface="Arial"/>
              </a:rPr>
              <a:t>vk.com</a:t>
            </a:r>
            <a:endParaRPr lang="ru-RU" sz="1600"/>
          </a:p>
        </p:txBody>
      </p:sp>
      <p:sp>
        <p:nvSpPr>
          <p:cNvPr id="22" name="Прямоугольник 29"/>
          <p:cNvSpPr/>
          <p:nvPr/>
        </p:nvSpPr>
        <p:spPr bwMode="auto">
          <a:xfrm>
            <a:off x="7624764" y="967850"/>
            <a:ext cx="121738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b="1">
                <a:solidFill>
                  <a:srgbClr val="BF8961"/>
                </a:solidFill>
                <a:latin typeface="Arial"/>
                <a:cs typeface="Arial"/>
              </a:rPr>
              <a:t>www.</a:t>
            </a:r>
            <a:r>
              <a:rPr lang="ru-RU" sz="1600" b="1">
                <a:solidFill>
                  <a:srgbClr val="BF8961"/>
                </a:solidFill>
                <a:latin typeface="Arial"/>
                <a:cs typeface="Arial"/>
              </a:rPr>
              <a:t>ok.ru</a:t>
            </a:r>
            <a:endParaRPr/>
          </a:p>
        </p:txBody>
      </p:sp>
      <p:sp>
        <p:nvSpPr>
          <p:cNvPr id="23" name="Прямоугольник 39"/>
          <p:cNvSpPr/>
          <p:nvPr/>
        </p:nvSpPr>
        <p:spPr bwMode="auto">
          <a:xfrm>
            <a:off x="9048811" y="973855"/>
            <a:ext cx="64242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600" b="1">
                <a:solidFill>
                  <a:srgbClr val="BF8961"/>
                </a:solidFill>
                <a:latin typeface="Arial"/>
                <a:cs typeface="Arial"/>
              </a:rPr>
              <a:t>сайт</a:t>
            </a:r>
            <a:endParaRPr/>
          </a:p>
        </p:txBody>
      </p:sp>
      <p:pic>
        <p:nvPicPr>
          <p:cNvPr id="24" name="Рисунок 40"/>
          <p:cNvPicPr>
            <a:picLocks noChangeAspect="1"/>
          </p:cNvPicPr>
          <p:nvPr/>
        </p:nvPicPr>
        <p:blipFill>
          <a:blip r:embed="rId11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/>
        </p:blipFill>
        <p:spPr bwMode="auto">
          <a:xfrm>
            <a:off x="8894604" y="1373730"/>
            <a:ext cx="950834" cy="954305"/>
          </a:xfrm>
          <a:prstGeom prst="rect">
            <a:avLst/>
          </a:prstGeom>
        </p:spPr>
      </p:pic>
      <p:pic>
        <p:nvPicPr>
          <p:cNvPr id="25" name="Рисунок 2"/>
          <p:cNvPicPr>
            <a:picLocks noChangeAspect="1"/>
          </p:cNvPicPr>
          <p:nvPr/>
        </p:nvPicPr>
        <p:blipFill>
          <a:blip r:embed="rId12"/>
          <a:stretch/>
        </p:blipFill>
        <p:spPr bwMode="auto">
          <a:xfrm>
            <a:off x="6588805" y="2835275"/>
            <a:ext cx="978267" cy="978267"/>
          </a:xfrm>
          <a:prstGeom prst="rect">
            <a:avLst/>
          </a:prstGeom>
        </p:spPr>
      </p:pic>
      <p:pic>
        <p:nvPicPr>
          <p:cNvPr id="26" name="Рисунок 3"/>
          <p:cNvPicPr>
            <a:picLocks noChangeAspect="1"/>
          </p:cNvPicPr>
          <p:nvPr/>
        </p:nvPicPr>
        <p:blipFill>
          <a:blip r:embed="rId13"/>
          <a:stretch/>
        </p:blipFill>
        <p:spPr bwMode="auto">
          <a:xfrm>
            <a:off x="6588805" y="4291487"/>
            <a:ext cx="986744" cy="986744"/>
          </a:xfrm>
          <a:prstGeom prst="rect">
            <a:avLst/>
          </a:prstGeom>
        </p:spPr>
      </p:pic>
      <p:pic>
        <p:nvPicPr>
          <p:cNvPr id="27" name="Picture 2" descr="Preview of your QR Code"/>
          <p:cNvPicPr>
            <a:picLocks noChangeAspect="1" noChangeArrowheads="1"/>
          </p:cNvPicPr>
          <p:nvPr/>
        </p:nvPicPr>
        <p:blipFill>
          <a:blip r:embed="rId14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/>
        </p:blipFill>
        <p:spPr bwMode="auto">
          <a:xfrm>
            <a:off x="8935833" y="2871856"/>
            <a:ext cx="909773" cy="909773"/>
          </a:xfrm>
          <a:prstGeom prst="rect">
            <a:avLst/>
          </a:prstGeom>
        </p:spPr>
      </p:pic>
      <p:pic>
        <p:nvPicPr>
          <p:cNvPr id="28" name="Picture 4" descr="Preview of your QR Code"/>
          <p:cNvPicPr>
            <a:picLocks noChangeAspect="1" noChangeArrowheads="1"/>
          </p:cNvPicPr>
          <p:nvPr/>
        </p:nvPicPr>
        <p:blipFill>
          <a:blip r:embed="rId15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/>
        </p:blipFill>
        <p:spPr bwMode="auto">
          <a:xfrm>
            <a:off x="8988134" y="4292288"/>
            <a:ext cx="941660" cy="941660"/>
          </a:xfrm>
          <a:prstGeom prst="rect">
            <a:avLst/>
          </a:prstGeom>
        </p:spPr>
      </p:pic>
      <p:pic>
        <p:nvPicPr>
          <p:cNvPr id="29" name="Рисунок 4"/>
          <p:cNvPicPr>
            <a:picLocks noChangeAspect="1"/>
          </p:cNvPicPr>
          <p:nvPr/>
        </p:nvPicPr>
        <p:blipFill>
          <a:blip r:embed="rId16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/>
        </p:blipFill>
        <p:spPr bwMode="auto">
          <a:xfrm>
            <a:off x="7742327" y="2844898"/>
            <a:ext cx="988221" cy="985033"/>
          </a:xfrm>
          <a:prstGeom prst="rect">
            <a:avLst/>
          </a:prstGeom>
        </p:spPr>
      </p:pic>
      <p:pic>
        <p:nvPicPr>
          <p:cNvPr id="30" name="Рисунок 5"/>
          <p:cNvPicPr>
            <a:picLocks noChangeAspect="1"/>
          </p:cNvPicPr>
          <p:nvPr/>
        </p:nvPicPr>
        <p:blipFill>
          <a:blip r:embed="rId17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/>
        </p:blipFill>
        <p:spPr bwMode="auto">
          <a:xfrm>
            <a:off x="7776544" y="4284029"/>
            <a:ext cx="986245" cy="979861"/>
          </a:xfrm>
          <a:prstGeom prst="rect">
            <a:avLst/>
          </a:prstGeom>
        </p:spPr>
      </p:pic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7879785"/>
              </p:ext>
            </p:extLst>
          </p:nvPr>
        </p:nvGraphicFramePr>
        <p:xfrm>
          <a:off x="262542" y="2839964"/>
          <a:ext cx="669849" cy="10983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oleObj" r:id="rId18" imgW="567690" imgH="931545" progId="CorelDraw.Graphic.16">
                  <p:embed/>
                </p:oleObj>
              </mc:Choice>
              <mc:Fallback>
                <p:oleObj name="oleObj" r:id="rId18" imgW="567690" imgH="931545" progId="CorelDraw.Graphic.16">
                  <p:embed/>
                  <p:pic>
                    <p:nvPicPr>
                      <p:cNvPr id="31" name=""/>
                      <p:cNvPicPr/>
                      <p:nvPr/>
                    </p:nvPicPr>
                    <p:blipFill>
                      <a:blip r:embed="rId19"/>
                      <a:stretch/>
                    </p:blipFill>
                    <p:spPr bwMode="auto">
                      <a:xfrm>
                        <a:off x="262542" y="2839964"/>
                        <a:ext cx="669849" cy="10983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2" name="Picture 4" descr="C:\Users\1\Desktop\language-128.png"/>
          <p:cNvPicPr>
            <a:picLocks noChangeAspect="1" noChangeArrowheads="1"/>
          </p:cNvPicPr>
          <p:nvPr/>
        </p:nvPicPr>
        <p:blipFill>
          <a:blip r:embed="rId6">
            <a:duotone>
              <a:srgbClr val="F79646">
                <a:shade val="45000"/>
                <a:satMod val="135000"/>
              </a:srgbClr>
              <a:prstClr val="white"/>
            </a:duotone>
          </a:blip>
          <a:stretch/>
        </p:blipFill>
        <p:spPr bwMode="auto">
          <a:xfrm>
            <a:off x="1063733" y="2227249"/>
            <a:ext cx="176292" cy="169197"/>
          </a:xfrm>
          <a:prstGeom prst="rect">
            <a:avLst/>
          </a:prstGeom>
          <a:noFill/>
        </p:spPr>
      </p:pic>
      <p:pic>
        <p:nvPicPr>
          <p:cNvPr id="33" name="Picture 6" descr="C:\Users\1\Desktop\phone-outline-128.png"/>
          <p:cNvPicPr>
            <a:picLocks noChangeAspect="1" noChangeArrowheads="1"/>
          </p:cNvPicPr>
          <p:nvPr/>
        </p:nvPicPr>
        <p:blipFill>
          <a:blip r:embed="rId5">
            <a:duotone>
              <a:srgbClr val="F79646">
                <a:shade val="45000"/>
                <a:satMod val="135000"/>
              </a:srgbClr>
              <a:prstClr val="white"/>
            </a:duotone>
          </a:blip>
          <a:stretch/>
        </p:blipFill>
        <p:spPr bwMode="auto">
          <a:xfrm>
            <a:off x="1044163" y="3609484"/>
            <a:ext cx="187739" cy="208011"/>
          </a:xfrm>
          <a:prstGeom prst="rect">
            <a:avLst/>
          </a:prstGeom>
          <a:noFill/>
        </p:spPr>
      </p:pic>
      <p:pic>
        <p:nvPicPr>
          <p:cNvPr id="34" name="Picture 6" descr="C:\Users\1\Desktop\phone-outline-128.png"/>
          <p:cNvPicPr>
            <a:picLocks noChangeAspect="1" noChangeArrowheads="1"/>
          </p:cNvPicPr>
          <p:nvPr/>
        </p:nvPicPr>
        <p:blipFill>
          <a:blip r:embed="rId5">
            <a:duotone>
              <a:srgbClr val="F79646">
                <a:shade val="45000"/>
                <a:satMod val="135000"/>
              </a:srgbClr>
              <a:prstClr val="white"/>
            </a:duotone>
          </a:blip>
          <a:stretch/>
        </p:blipFill>
        <p:spPr bwMode="auto">
          <a:xfrm>
            <a:off x="1138032" y="5174225"/>
            <a:ext cx="187739" cy="208011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Мойбизнес22">
  <a:themeElements>
    <a:clrScheme name="мойбизнес 22">
      <a:dk1>
        <a:srgbClr val="000000"/>
      </a:dk1>
      <a:lt1>
        <a:sysClr val="window" lastClr="FFFFFF"/>
      </a:lt1>
      <a:dk2>
        <a:srgbClr val="696464"/>
      </a:dk2>
      <a:lt2>
        <a:srgbClr val="E9E5DC"/>
      </a:lt2>
      <a:accent1>
        <a:srgbClr val="E04E39"/>
      </a:accent1>
      <a:accent2>
        <a:srgbClr val="623B2A"/>
      </a:accent2>
      <a:accent3>
        <a:srgbClr val="C39367"/>
      </a:accent3>
      <a:accent4>
        <a:srgbClr val="956251"/>
      </a:accent4>
      <a:accent5>
        <a:srgbClr val="918485"/>
      </a:accent5>
      <a:accent6>
        <a:srgbClr val="855D5D"/>
      </a:accent6>
      <a:hlink>
        <a:srgbClr val="002F87"/>
      </a:hlink>
      <a:folHlink>
        <a:srgbClr val="00BE37"/>
      </a:folHlink>
    </a:clrScheme>
    <a:fontScheme name="мойбизнес22">
      <a:majorFont>
        <a:latin typeface="Arial Black"/>
        <a:ea typeface="Arial"/>
        <a:cs typeface="Arial"/>
      </a:majorFont>
      <a:minorFont>
        <a:latin typeface="Arial"/>
        <a:ea typeface="Arial"/>
        <a:cs typeface="Arial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780</Words>
  <Application>Microsoft Office PowerPoint</Application>
  <DocSecurity>0</DocSecurity>
  <PresentationFormat>Произвольный</PresentationFormat>
  <Paragraphs>109</Paragraphs>
  <Slides>7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9" baseType="lpstr">
      <vt:lpstr>Arial</vt:lpstr>
      <vt:lpstr>Arial Black</vt:lpstr>
      <vt:lpstr>Calibri</vt:lpstr>
      <vt:lpstr>DejaVu Sans</vt:lpstr>
      <vt:lpstr>Lato</vt:lpstr>
      <vt:lpstr>PT Astra Serif</vt:lpstr>
      <vt:lpstr>StarSymbol</vt:lpstr>
      <vt:lpstr>Times New Roman</vt:lpstr>
      <vt:lpstr>Wingdings 2</vt:lpstr>
      <vt:lpstr>Office Theme</vt:lpstr>
      <vt:lpstr>Мойбизнес22</vt:lpstr>
      <vt:lpstr>oleObj</vt:lpstr>
      <vt:lpstr>Презентация PowerPoint</vt:lpstr>
      <vt:lpstr>до 2 млн. рублей  до 70% от стоимости проекта </vt:lpstr>
      <vt:lpstr>Презентация PowerPoint</vt:lpstr>
      <vt:lpstr>приобретение оборудования: до 5 млн. рублей  до 50% понесенных затрат</vt:lpstr>
      <vt:lpstr>Имущественная поддержка оказывается органами государственной власти, органами местного самоуправления в виде передачи во владение и (или) в пользование государственного или муниципального имущества на возмездной основе, безвозмездной основе или на льготных условиях.</vt:lpstr>
      <vt:lpstr>Сервис «Имущество для бизнеса» на Цифровой платформе МСП https://мсп.рф/services/real-estate</vt:lpstr>
      <vt:lpstr>Презентация PowerPoint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subject/>
  <dc:creator>PRESS</dc:creator>
  <cp:keywords/>
  <dc:description/>
  <cp:lastModifiedBy>Administrator</cp:lastModifiedBy>
  <cp:revision>230</cp:revision>
  <dcterms:modified xsi:type="dcterms:W3CDTF">2024-04-04T05:06:15Z</dcterms:modified>
  <cp:category/>
  <dc:identifier/>
  <cp:contentStatus/>
  <dc:language/>
  <cp:version/>
</cp:coreProperties>
</file>